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6"/>
    <p:restoredTop sz="94600"/>
  </p:normalViewPr>
  <p:slideViewPr>
    <p:cSldViewPr snapToGrid="0" snapToObjects="1">
      <p:cViewPr varScale="1">
        <p:scale>
          <a:sx n="72" d="100"/>
          <a:sy n="72"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8C69F-1F92-43ED-9808-6771EF7FCF6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73B10D1-9881-404E-BD04-D43A47E8A34E}">
      <dgm:prSet custT="1"/>
      <dgm:spPr/>
      <dgm:t>
        <a:bodyPr/>
        <a:lstStyle/>
        <a:p>
          <a:pPr>
            <a:lnSpc>
              <a:spcPct val="100000"/>
            </a:lnSpc>
          </a:pPr>
          <a:r>
            <a:rPr lang="en-US" sz="1600" b="1" dirty="0"/>
            <a:t>Data Source</a:t>
          </a:r>
          <a:br>
            <a:rPr lang="en-US" sz="1600" b="1" dirty="0"/>
          </a:br>
          <a:r>
            <a:rPr lang="en-US" sz="1600" dirty="0"/>
            <a:t>Kaggle FIFA 22 complete player dataset, with 100+ attributes for the Career Mode</a:t>
          </a:r>
        </a:p>
      </dgm:t>
    </dgm:pt>
    <dgm:pt modelId="{ADFAFEB4-1B2D-43CC-84BE-841AA80ABD52}" type="parTrans" cxnId="{A382CA95-EFD9-4BD8-ADDB-BC01C115AA22}">
      <dgm:prSet/>
      <dgm:spPr/>
      <dgm:t>
        <a:bodyPr/>
        <a:lstStyle/>
        <a:p>
          <a:endParaRPr lang="en-US" sz="2000"/>
        </a:p>
      </dgm:t>
    </dgm:pt>
    <dgm:pt modelId="{6F7D9D87-5576-42F0-A90F-C081FC84C7E9}" type="sibTrans" cxnId="{A382CA95-EFD9-4BD8-ADDB-BC01C115AA22}">
      <dgm:prSet/>
      <dgm:spPr/>
      <dgm:t>
        <a:bodyPr/>
        <a:lstStyle/>
        <a:p>
          <a:endParaRPr lang="en-US" sz="2000"/>
        </a:p>
      </dgm:t>
    </dgm:pt>
    <dgm:pt modelId="{46A43853-3AC6-4910-9C43-3837B0B29467}">
      <dgm:prSet custT="1"/>
      <dgm:spPr/>
      <dgm:t>
        <a:bodyPr/>
        <a:lstStyle/>
        <a:p>
          <a:pPr>
            <a:lnSpc>
              <a:spcPct val="100000"/>
            </a:lnSpc>
          </a:pPr>
          <a:r>
            <a:rPr lang="en-US" sz="1600" b="1" dirty="0"/>
            <a:t>Objective</a:t>
          </a:r>
          <a:r>
            <a:rPr lang="en-US" sz="1600" dirty="0"/>
            <a:t> </a:t>
          </a:r>
          <a:br>
            <a:rPr lang="en-US" sz="1600" dirty="0"/>
          </a:br>
          <a:r>
            <a:rPr lang="en-US" sz="1600" dirty="0"/>
            <a:t>Predicting the Market Value of soccer players and understand what key factors determine their Market Value</a:t>
          </a:r>
        </a:p>
      </dgm:t>
    </dgm:pt>
    <dgm:pt modelId="{8FDC9AF1-5ECE-41C0-A69B-6736573DB45C}" type="parTrans" cxnId="{8C6793EF-F17C-4B64-8637-7275734BCCEB}">
      <dgm:prSet/>
      <dgm:spPr/>
      <dgm:t>
        <a:bodyPr/>
        <a:lstStyle/>
        <a:p>
          <a:endParaRPr lang="en-US" sz="2000"/>
        </a:p>
      </dgm:t>
    </dgm:pt>
    <dgm:pt modelId="{8049F2C5-E802-4A29-8931-9597BC4CB936}" type="sibTrans" cxnId="{8C6793EF-F17C-4B64-8637-7275734BCCEB}">
      <dgm:prSet/>
      <dgm:spPr/>
      <dgm:t>
        <a:bodyPr/>
        <a:lstStyle/>
        <a:p>
          <a:endParaRPr lang="en-US" sz="2000"/>
        </a:p>
      </dgm:t>
    </dgm:pt>
    <dgm:pt modelId="{3A64862F-2276-41BF-AF2F-12FD5C92B7F6}">
      <dgm:prSet custT="1"/>
      <dgm:spPr/>
      <dgm:t>
        <a:bodyPr/>
        <a:lstStyle/>
        <a:p>
          <a:pPr>
            <a:lnSpc>
              <a:spcPct val="100000"/>
            </a:lnSpc>
          </a:pPr>
          <a:r>
            <a:rPr lang="en-US" sz="1600" b="1" dirty="0"/>
            <a:t>Approach</a:t>
          </a:r>
          <a:br>
            <a:rPr lang="en-US" sz="1600" b="1" dirty="0"/>
          </a:br>
          <a:r>
            <a:rPr lang="en-US" sz="1600" dirty="0"/>
            <a:t>Building regression models with Linear Regression and Machine Learning Regressors to get the best prediction of the Market Value of soccer players; Leveraging Feature Importance to understand the key attributes</a:t>
          </a:r>
        </a:p>
      </dgm:t>
    </dgm:pt>
    <dgm:pt modelId="{2614BC5A-D9EF-4BEC-AD16-6507E4DF517C}" type="parTrans" cxnId="{9220C66B-E3C6-4D80-AF64-184038BB37E8}">
      <dgm:prSet/>
      <dgm:spPr/>
      <dgm:t>
        <a:bodyPr/>
        <a:lstStyle/>
        <a:p>
          <a:endParaRPr lang="en-US" sz="2000"/>
        </a:p>
      </dgm:t>
    </dgm:pt>
    <dgm:pt modelId="{551B93C4-F7C4-480E-AF9E-77869CD89237}" type="sibTrans" cxnId="{9220C66B-E3C6-4D80-AF64-184038BB37E8}">
      <dgm:prSet/>
      <dgm:spPr/>
      <dgm:t>
        <a:bodyPr/>
        <a:lstStyle/>
        <a:p>
          <a:endParaRPr lang="en-US" sz="2000"/>
        </a:p>
      </dgm:t>
    </dgm:pt>
    <dgm:pt modelId="{2436789D-4BA8-4B38-AE5D-6275FE593380}" type="pres">
      <dgm:prSet presAssocID="{9C48C69F-1F92-43ED-9808-6771EF7FCF6B}" presName="root" presStyleCnt="0">
        <dgm:presLayoutVars>
          <dgm:dir/>
          <dgm:resizeHandles val="exact"/>
        </dgm:presLayoutVars>
      </dgm:prSet>
      <dgm:spPr/>
    </dgm:pt>
    <dgm:pt modelId="{371AD714-7EF4-4691-861D-B67E3E20213C}" type="pres">
      <dgm:prSet presAssocID="{673B10D1-9881-404E-BD04-D43A47E8A34E}" presName="compNode" presStyleCnt="0"/>
      <dgm:spPr/>
    </dgm:pt>
    <dgm:pt modelId="{7FCD30A8-5313-4974-BF6E-75279ACAD1B0}" type="pres">
      <dgm:prSet presAssocID="{673B10D1-9881-404E-BD04-D43A47E8A34E}" presName="bgRect" presStyleLbl="bgShp" presStyleIdx="0" presStyleCnt="3" custLinFactNeighborX="1" custLinFactNeighborY="-209"/>
      <dgm:spPr/>
    </dgm:pt>
    <dgm:pt modelId="{841FB912-E7E3-401A-BD87-5703A7707310}" type="pres">
      <dgm:prSet presAssocID="{673B10D1-9881-404E-BD04-D43A47E8A34E}" presName="iconRect" presStyleLbl="node1" presStyleIdx="0" presStyleCnt="3" custLinFactNeighborX="-2320" custLinFactNeighborY="-173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5DF21BCE-4F60-4FC8-9B0A-F5A2F352319D}" type="pres">
      <dgm:prSet presAssocID="{673B10D1-9881-404E-BD04-D43A47E8A34E}" presName="spaceRect" presStyleCnt="0"/>
      <dgm:spPr/>
    </dgm:pt>
    <dgm:pt modelId="{331E20D0-393A-4EBC-A80B-776C0565F1F6}" type="pres">
      <dgm:prSet presAssocID="{673B10D1-9881-404E-BD04-D43A47E8A34E}" presName="parTx" presStyleLbl="revTx" presStyleIdx="0" presStyleCnt="3">
        <dgm:presLayoutVars>
          <dgm:chMax val="0"/>
          <dgm:chPref val="0"/>
        </dgm:presLayoutVars>
      </dgm:prSet>
      <dgm:spPr/>
    </dgm:pt>
    <dgm:pt modelId="{E41D23EE-B098-4768-84E0-9FB5AA5E9D2A}" type="pres">
      <dgm:prSet presAssocID="{6F7D9D87-5576-42F0-A90F-C081FC84C7E9}" presName="sibTrans" presStyleCnt="0"/>
      <dgm:spPr/>
    </dgm:pt>
    <dgm:pt modelId="{E8A86FEA-2C93-4DF4-B25E-9BBAF2C621F1}" type="pres">
      <dgm:prSet presAssocID="{46A43853-3AC6-4910-9C43-3837B0B29467}" presName="compNode" presStyleCnt="0"/>
      <dgm:spPr/>
    </dgm:pt>
    <dgm:pt modelId="{5F3BBDF9-46B2-4559-BA48-95A6B5C2D08C}" type="pres">
      <dgm:prSet presAssocID="{46A43853-3AC6-4910-9C43-3837B0B29467}" presName="bgRect" presStyleLbl="bgShp" presStyleIdx="1" presStyleCnt="3"/>
      <dgm:spPr/>
    </dgm:pt>
    <dgm:pt modelId="{46ECC00B-D47C-43F1-971C-B0A88328A66D}" type="pres">
      <dgm:prSet presAssocID="{46A43853-3AC6-4910-9C43-3837B0B29467}" presName="iconRect" presStyleLbl="node1" presStyleIdx="1" presStyleCnt="3" custLinFactNeighborX="-4640" custLinFactNeighborY="-1460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1A0A8C2-1BDE-4F25-8DB5-A30F83C4934B}" type="pres">
      <dgm:prSet presAssocID="{46A43853-3AC6-4910-9C43-3837B0B29467}" presName="spaceRect" presStyleCnt="0"/>
      <dgm:spPr/>
    </dgm:pt>
    <dgm:pt modelId="{4B613DBC-2E9C-4025-A352-B04EA130BA33}" type="pres">
      <dgm:prSet presAssocID="{46A43853-3AC6-4910-9C43-3837B0B29467}" presName="parTx" presStyleLbl="revTx" presStyleIdx="1" presStyleCnt="3" custLinFactNeighborX="-695" custLinFactNeighborY="-15773">
        <dgm:presLayoutVars>
          <dgm:chMax val="0"/>
          <dgm:chPref val="0"/>
        </dgm:presLayoutVars>
      </dgm:prSet>
      <dgm:spPr/>
    </dgm:pt>
    <dgm:pt modelId="{576036FB-0A29-418D-9EB3-B41F00A189D0}" type="pres">
      <dgm:prSet presAssocID="{8049F2C5-E802-4A29-8931-9597BC4CB936}" presName="sibTrans" presStyleCnt="0"/>
      <dgm:spPr/>
    </dgm:pt>
    <dgm:pt modelId="{E36F5E66-E31C-4722-BCD6-00FA9F380036}" type="pres">
      <dgm:prSet presAssocID="{3A64862F-2276-41BF-AF2F-12FD5C92B7F6}" presName="compNode" presStyleCnt="0"/>
      <dgm:spPr/>
    </dgm:pt>
    <dgm:pt modelId="{4DAB428C-F60F-4EF5-915C-E60D3CDF05DD}" type="pres">
      <dgm:prSet presAssocID="{3A64862F-2276-41BF-AF2F-12FD5C92B7F6}" presName="bgRect" presStyleLbl="bgShp" presStyleIdx="2" presStyleCnt="3"/>
      <dgm:spPr/>
    </dgm:pt>
    <dgm:pt modelId="{B5F7B121-5F96-450E-AA16-41965ADB845C}" type="pres">
      <dgm:prSet presAssocID="{3A64862F-2276-41BF-AF2F-12FD5C92B7F6}" presName="iconRect" presStyleLbl="node1" presStyleIdx="2" presStyleCnt="3" custLinFactNeighborX="-2320" custLinFactNeighborY="-17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ccer"/>
        </a:ext>
      </dgm:extLst>
    </dgm:pt>
    <dgm:pt modelId="{4DE54FCB-155B-4531-806B-9494196B24C0}" type="pres">
      <dgm:prSet presAssocID="{3A64862F-2276-41BF-AF2F-12FD5C92B7F6}" presName="spaceRect" presStyleCnt="0"/>
      <dgm:spPr/>
    </dgm:pt>
    <dgm:pt modelId="{56C31AAD-58F3-447C-9DEA-01D1ECDC3D92}" type="pres">
      <dgm:prSet presAssocID="{3A64862F-2276-41BF-AF2F-12FD5C92B7F6}" presName="parTx" presStyleLbl="revTx" presStyleIdx="2" presStyleCnt="3" custLinFactNeighborY="-13408">
        <dgm:presLayoutVars>
          <dgm:chMax val="0"/>
          <dgm:chPref val="0"/>
        </dgm:presLayoutVars>
      </dgm:prSet>
      <dgm:spPr/>
    </dgm:pt>
  </dgm:ptLst>
  <dgm:cxnLst>
    <dgm:cxn modelId="{55711A09-D468-3148-84C3-7C97D26936D8}" type="presOf" srcId="{3A64862F-2276-41BF-AF2F-12FD5C92B7F6}" destId="{56C31AAD-58F3-447C-9DEA-01D1ECDC3D92}" srcOrd="0" destOrd="0" presId="urn:microsoft.com/office/officeart/2018/2/layout/IconVerticalSolidList"/>
    <dgm:cxn modelId="{9220C66B-E3C6-4D80-AF64-184038BB37E8}" srcId="{9C48C69F-1F92-43ED-9808-6771EF7FCF6B}" destId="{3A64862F-2276-41BF-AF2F-12FD5C92B7F6}" srcOrd="2" destOrd="0" parTransId="{2614BC5A-D9EF-4BEC-AD16-6507E4DF517C}" sibTransId="{551B93C4-F7C4-480E-AF9E-77869CD89237}"/>
    <dgm:cxn modelId="{A382CA95-EFD9-4BD8-ADDB-BC01C115AA22}" srcId="{9C48C69F-1F92-43ED-9808-6771EF7FCF6B}" destId="{673B10D1-9881-404E-BD04-D43A47E8A34E}" srcOrd="0" destOrd="0" parTransId="{ADFAFEB4-1B2D-43CC-84BE-841AA80ABD52}" sibTransId="{6F7D9D87-5576-42F0-A90F-C081FC84C7E9}"/>
    <dgm:cxn modelId="{88EC35C0-EC32-EE42-ABEC-2C52F49ABE53}" type="presOf" srcId="{673B10D1-9881-404E-BD04-D43A47E8A34E}" destId="{331E20D0-393A-4EBC-A80B-776C0565F1F6}" srcOrd="0" destOrd="0" presId="urn:microsoft.com/office/officeart/2018/2/layout/IconVerticalSolidList"/>
    <dgm:cxn modelId="{F81889C4-2C35-2C42-AD7E-A17AA93CF840}" type="presOf" srcId="{9C48C69F-1F92-43ED-9808-6771EF7FCF6B}" destId="{2436789D-4BA8-4B38-AE5D-6275FE593380}" srcOrd="0" destOrd="0" presId="urn:microsoft.com/office/officeart/2018/2/layout/IconVerticalSolidList"/>
    <dgm:cxn modelId="{CE09F3D7-93E9-774D-B25A-893C2C27BFA5}" type="presOf" srcId="{46A43853-3AC6-4910-9C43-3837B0B29467}" destId="{4B613DBC-2E9C-4025-A352-B04EA130BA33}" srcOrd="0" destOrd="0" presId="urn:microsoft.com/office/officeart/2018/2/layout/IconVerticalSolidList"/>
    <dgm:cxn modelId="{8C6793EF-F17C-4B64-8637-7275734BCCEB}" srcId="{9C48C69F-1F92-43ED-9808-6771EF7FCF6B}" destId="{46A43853-3AC6-4910-9C43-3837B0B29467}" srcOrd="1" destOrd="0" parTransId="{8FDC9AF1-5ECE-41C0-A69B-6736573DB45C}" sibTransId="{8049F2C5-E802-4A29-8931-9597BC4CB936}"/>
    <dgm:cxn modelId="{040C7DCC-A095-E544-8688-922E81BF61D1}" type="presParOf" srcId="{2436789D-4BA8-4B38-AE5D-6275FE593380}" destId="{371AD714-7EF4-4691-861D-B67E3E20213C}" srcOrd="0" destOrd="0" presId="urn:microsoft.com/office/officeart/2018/2/layout/IconVerticalSolidList"/>
    <dgm:cxn modelId="{7A3F1EF9-430D-244D-AE9E-852E8958B1DB}" type="presParOf" srcId="{371AD714-7EF4-4691-861D-B67E3E20213C}" destId="{7FCD30A8-5313-4974-BF6E-75279ACAD1B0}" srcOrd="0" destOrd="0" presId="urn:microsoft.com/office/officeart/2018/2/layout/IconVerticalSolidList"/>
    <dgm:cxn modelId="{FE8F8F98-A113-7F43-A8B9-DB77AE090293}" type="presParOf" srcId="{371AD714-7EF4-4691-861D-B67E3E20213C}" destId="{841FB912-E7E3-401A-BD87-5703A7707310}" srcOrd="1" destOrd="0" presId="urn:microsoft.com/office/officeart/2018/2/layout/IconVerticalSolidList"/>
    <dgm:cxn modelId="{231082C4-E324-AE43-BF47-47EA0CB4DACF}" type="presParOf" srcId="{371AD714-7EF4-4691-861D-B67E3E20213C}" destId="{5DF21BCE-4F60-4FC8-9B0A-F5A2F352319D}" srcOrd="2" destOrd="0" presId="urn:microsoft.com/office/officeart/2018/2/layout/IconVerticalSolidList"/>
    <dgm:cxn modelId="{8B632D47-3473-8B43-960F-1A1D4677CBCE}" type="presParOf" srcId="{371AD714-7EF4-4691-861D-B67E3E20213C}" destId="{331E20D0-393A-4EBC-A80B-776C0565F1F6}" srcOrd="3" destOrd="0" presId="urn:microsoft.com/office/officeart/2018/2/layout/IconVerticalSolidList"/>
    <dgm:cxn modelId="{18E74E4C-0BC8-7144-818E-87C49753F9DA}" type="presParOf" srcId="{2436789D-4BA8-4B38-AE5D-6275FE593380}" destId="{E41D23EE-B098-4768-84E0-9FB5AA5E9D2A}" srcOrd="1" destOrd="0" presId="urn:microsoft.com/office/officeart/2018/2/layout/IconVerticalSolidList"/>
    <dgm:cxn modelId="{0F867797-E67D-274E-A322-E9954EB3C281}" type="presParOf" srcId="{2436789D-4BA8-4B38-AE5D-6275FE593380}" destId="{E8A86FEA-2C93-4DF4-B25E-9BBAF2C621F1}" srcOrd="2" destOrd="0" presId="urn:microsoft.com/office/officeart/2018/2/layout/IconVerticalSolidList"/>
    <dgm:cxn modelId="{D2259B46-8F3C-2340-AEE6-A2C6396B0E1D}" type="presParOf" srcId="{E8A86FEA-2C93-4DF4-B25E-9BBAF2C621F1}" destId="{5F3BBDF9-46B2-4559-BA48-95A6B5C2D08C}" srcOrd="0" destOrd="0" presId="urn:microsoft.com/office/officeart/2018/2/layout/IconVerticalSolidList"/>
    <dgm:cxn modelId="{C2E2A257-4BC3-4148-95AA-FCD3B77FAE03}" type="presParOf" srcId="{E8A86FEA-2C93-4DF4-B25E-9BBAF2C621F1}" destId="{46ECC00B-D47C-43F1-971C-B0A88328A66D}" srcOrd="1" destOrd="0" presId="urn:microsoft.com/office/officeart/2018/2/layout/IconVerticalSolidList"/>
    <dgm:cxn modelId="{AF91174E-20B1-7844-95AB-890A14B8940E}" type="presParOf" srcId="{E8A86FEA-2C93-4DF4-B25E-9BBAF2C621F1}" destId="{B1A0A8C2-1BDE-4F25-8DB5-A30F83C4934B}" srcOrd="2" destOrd="0" presId="urn:microsoft.com/office/officeart/2018/2/layout/IconVerticalSolidList"/>
    <dgm:cxn modelId="{36E49609-9A47-264E-9E2F-17677B5F12B9}" type="presParOf" srcId="{E8A86FEA-2C93-4DF4-B25E-9BBAF2C621F1}" destId="{4B613DBC-2E9C-4025-A352-B04EA130BA33}" srcOrd="3" destOrd="0" presId="urn:microsoft.com/office/officeart/2018/2/layout/IconVerticalSolidList"/>
    <dgm:cxn modelId="{5FEDD4DC-4625-E945-BDB7-8C7776C2DEED}" type="presParOf" srcId="{2436789D-4BA8-4B38-AE5D-6275FE593380}" destId="{576036FB-0A29-418D-9EB3-B41F00A189D0}" srcOrd="3" destOrd="0" presId="urn:microsoft.com/office/officeart/2018/2/layout/IconVerticalSolidList"/>
    <dgm:cxn modelId="{83EC2CA4-4071-244D-A91D-466FADAC343F}" type="presParOf" srcId="{2436789D-4BA8-4B38-AE5D-6275FE593380}" destId="{E36F5E66-E31C-4722-BCD6-00FA9F380036}" srcOrd="4" destOrd="0" presId="urn:microsoft.com/office/officeart/2018/2/layout/IconVerticalSolidList"/>
    <dgm:cxn modelId="{A528D3CB-3514-6845-A3A1-FBB43D6904C1}" type="presParOf" srcId="{E36F5E66-E31C-4722-BCD6-00FA9F380036}" destId="{4DAB428C-F60F-4EF5-915C-E60D3CDF05DD}" srcOrd="0" destOrd="0" presId="urn:microsoft.com/office/officeart/2018/2/layout/IconVerticalSolidList"/>
    <dgm:cxn modelId="{78D55E6A-73FB-FF4C-836B-B489A572F99D}" type="presParOf" srcId="{E36F5E66-E31C-4722-BCD6-00FA9F380036}" destId="{B5F7B121-5F96-450E-AA16-41965ADB845C}" srcOrd="1" destOrd="0" presId="urn:microsoft.com/office/officeart/2018/2/layout/IconVerticalSolidList"/>
    <dgm:cxn modelId="{101A9771-163C-3049-AA71-FF9AA979C868}" type="presParOf" srcId="{E36F5E66-E31C-4722-BCD6-00FA9F380036}" destId="{4DE54FCB-155B-4531-806B-9494196B24C0}" srcOrd="2" destOrd="0" presId="urn:microsoft.com/office/officeart/2018/2/layout/IconVerticalSolidList"/>
    <dgm:cxn modelId="{0A233229-36B5-A24F-AEF2-64C49D423367}" type="presParOf" srcId="{E36F5E66-E31C-4722-BCD6-00FA9F380036}" destId="{56C31AAD-58F3-447C-9DEA-01D1ECDC3D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C5A7A6-97F7-4506-85CA-2D88FD7A946B}" type="doc">
      <dgm:prSet loTypeId="urn:microsoft.com/office/officeart/2018/5/layout/IconCircleLabel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EECEC486-A0A0-40B8-9C7C-B840722DA9D5}">
      <dgm:prSet/>
      <dgm:spPr/>
      <dgm:t>
        <a:bodyPr/>
        <a:lstStyle/>
        <a:p>
          <a:pPr>
            <a:defRPr cap="all"/>
          </a:pPr>
          <a:r>
            <a:rPr lang="en-US" b="0" baseline="0"/>
            <a:t>Release Clause on contract and Weekly Wages </a:t>
          </a:r>
          <a:endParaRPr lang="en-US"/>
        </a:p>
      </dgm:t>
    </dgm:pt>
    <dgm:pt modelId="{2DFC61C6-3DB1-4C2D-88A0-83B5978E9CE0}" type="parTrans" cxnId="{7C426E3D-3B98-4FFF-B622-3BB1CF774CFA}">
      <dgm:prSet/>
      <dgm:spPr/>
      <dgm:t>
        <a:bodyPr/>
        <a:lstStyle/>
        <a:p>
          <a:endParaRPr lang="en-US"/>
        </a:p>
      </dgm:t>
    </dgm:pt>
    <dgm:pt modelId="{514021FC-3470-4E22-8C56-3D8CA7A53260}" type="sibTrans" cxnId="{7C426E3D-3B98-4FFF-B622-3BB1CF774CFA}">
      <dgm:prSet/>
      <dgm:spPr/>
      <dgm:t>
        <a:bodyPr/>
        <a:lstStyle/>
        <a:p>
          <a:endParaRPr lang="en-US"/>
        </a:p>
      </dgm:t>
    </dgm:pt>
    <dgm:pt modelId="{BB631B34-9BD6-45F3-90C0-E7F36CB2B476}">
      <dgm:prSet/>
      <dgm:spPr/>
      <dgm:t>
        <a:bodyPr/>
        <a:lstStyle/>
        <a:p>
          <a:pPr>
            <a:defRPr cap="all"/>
          </a:pPr>
          <a:r>
            <a:rPr lang="en-US" b="0" baseline="0" dirty="0"/>
            <a:t>Specific physical attributes and skills*</a:t>
          </a:r>
          <a:endParaRPr lang="en-US" dirty="0"/>
        </a:p>
      </dgm:t>
    </dgm:pt>
    <dgm:pt modelId="{85C242CA-0A6B-48DC-9580-F470E8B4A578}" type="parTrans" cxnId="{AB849AC1-E18E-4844-9D3E-76D4C333060D}">
      <dgm:prSet/>
      <dgm:spPr/>
      <dgm:t>
        <a:bodyPr/>
        <a:lstStyle/>
        <a:p>
          <a:endParaRPr lang="en-US"/>
        </a:p>
      </dgm:t>
    </dgm:pt>
    <dgm:pt modelId="{D8D60315-5D1E-40F2-809F-540D97930045}" type="sibTrans" cxnId="{AB849AC1-E18E-4844-9D3E-76D4C333060D}">
      <dgm:prSet/>
      <dgm:spPr/>
      <dgm:t>
        <a:bodyPr/>
        <a:lstStyle/>
        <a:p>
          <a:endParaRPr lang="en-US"/>
        </a:p>
      </dgm:t>
    </dgm:pt>
    <dgm:pt modelId="{139654C5-D639-4104-808A-6A1FBAA68A5C}">
      <dgm:prSet/>
      <dgm:spPr/>
      <dgm:t>
        <a:bodyPr/>
        <a:lstStyle/>
        <a:p>
          <a:pPr>
            <a:defRPr cap="all"/>
          </a:pPr>
          <a:r>
            <a:rPr lang="en-US" b="0" baseline="0" dirty="0"/>
            <a:t>HIGH </a:t>
          </a:r>
          <a:br>
            <a:rPr lang="en-US" b="0" baseline="0" dirty="0"/>
          </a:br>
          <a:r>
            <a:rPr lang="en-US" b="0" baseline="0" dirty="0"/>
            <a:t>International Reputation</a:t>
          </a:r>
          <a:endParaRPr lang="en-US" dirty="0"/>
        </a:p>
      </dgm:t>
    </dgm:pt>
    <dgm:pt modelId="{4F32FDAD-522F-4E8E-A41C-0EBF9A66EA10}" type="parTrans" cxnId="{BB851AAF-1A8D-416F-8F5A-2FBB0828794B}">
      <dgm:prSet/>
      <dgm:spPr/>
      <dgm:t>
        <a:bodyPr/>
        <a:lstStyle/>
        <a:p>
          <a:endParaRPr lang="en-US"/>
        </a:p>
      </dgm:t>
    </dgm:pt>
    <dgm:pt modelId="{D8E7B22B-F9DC-47DA-A294-A3011C0694EF}" type="sibTrans" cxnId="{BB851AAF-1A8D-416F-8F5A-2FBB0828794B}">
      <dgm:prSet/>
      <dgm:spPr/>
      <dgm:t>
        <a:bodyPr/>
        <a:lstStyle/>
        <a:p>
          <a:endParaRPr lang="en-US"/>
        </a:p>
      </dgm:t>
    </dgm:pt>
    <dgm:pt modelId="{5C47D660-30E5-4BA4-AD65-67FA88843024}" type="pres">
      <dgm:prSet presAssocID="{01C5A7A6-97F7-4506-85CA-2D88FD7A946B}" presName="root" presStyleCnt="0">
        <dgm:presLayoutVars>
          <dgm:dir/>
          <dgm:resizeHandles val="exact"/>
        </dgm:presLayoutVars>
      </dgm:prSet>
      <dgm:spPr/>
    </dgm:pt>
    <dgm:pt modelId="{C7E10782-F24B-40BF-AE68-4567CD86050D}" type="pres">
      <dgm:prSet presAssocID="{EECEC486-A0A0-40B8-9C7C-B840722DA9D5}" presName="compNode" presStyleCnt="0"/>
      <dgm:spPr/>
    </dgm:pt>
    <dgm:pt modelId="{68593BDF-DA32-40F3-A406-23BFE0D99982}" type="pres">
      <dgm:prSet presAssocID="{EECEC486-A0A0-40B8-9C7C-B840722DA9D5}" presName="iconBgRect" presStyleLbl="bgShp" presStyleIdx="0" presStyleCnt="3"/>
      <dgm:spPr/>
    </dgm:pt>
    <dgm:pt modelId="{A2E0F192-7E8C-4D2E-9588-466AE8D34F73}" type="pres">
      <dgm:prSet presAssocID="{EECEC486-A0A0-40B8-9C7C-B840722DA9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B6E31B8-CB0E-4B37-BD4A-1A5874750310}" type="pres">
      <dgm:prSet presAssocID="{EECEC486-A0A0-40B8-9C7C-B840722DA9D5}" presName="spaceRect" presStyleCnt="0"/>
      <dgm:spPr/>
    </dgm:pt>
    <dgm:pt modelId="{F03F318F-EB37-4167-8B9D-0AE6978DAC13}" type="pres">
      <dgm:prSet presAssocID="{EECEC486-A0A0-40B8-9C7C-B840722DA9D5}" presName="textRect" presStyleLbl="revTx" presStyleIdx="0" presStyleCnt="3">
        <dgm:presLayoutVars>
          <dgm:chMax val="1"/>
          <dgm:chPref val="1"/>
        </dgm:presLayoutVars>
      </dgm:prSet>
      <dgm:spPr/>
    </dgm:pt>
    <dgm:pt modelId="{23F1D5E7-76AE-41F5-A65D-5C494DF2C40B}" type="pres">
      <dgm:prSet presAssocID="{514021FC-3470-4E22-8C56-3D8CA7A53260}" presName="sibTrans" presStyleCnt="0"/>
      <dgm:spPr/>
    </dgm:pt>
    <dgm:pt modelId="{65BCC5D4-B755-465A-BBB8-8F443570480C}" type="pres">
      <dgm:prSet presAssocID="{BB631B34-9BD6-45F3-90C0-E7F36CB2B476}" presName="compNode" presStyleCnt="0"/>
      <dgm:spPr/>
    </dgm:pt>
    <dgm:pt modelId="{3F65F849-821F-4C4B-8840-C03434480DE3}" type="pres">
      <dgm:prSet presAssocID="{BB631B34-9BD6-45F3-90C0-E7F36CB2B476}" presName="iconBgRect" presStyleLbl="bgShp" presStyleIdx="1" presStyleCnt="3"/>
      <dgm:spPr/>
    </dgm:pt>
    <dgm:pt modelId="{681CD517-D6BB-4D72-8B60-7B3A09D66599}" type="pres">
      <dgm:prSet presAssocID="{BB631B34-9BD6-45F3-90C0-E7F36CB2B4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54A1AF25-0F30-4113-A22D-D1E53D01C3A3}" type="pres">
      <dgm:prSet presAssocID="{BB631B34-9BD6-45F3-90C0-E7F36CB2B476}" presName="spaceRect" presStyleCnt="0"/>
      <dgm:spPr/>
    </dgm:pt>
    <dgm:pt modelId="{F9A27842-1CB5-45F6-91F5-0D920F0AF9A2}" type="pres">
      <dgm:prSet presAssocID="{BB631B34-9BD6-45F3-90C0-E7F36CB2B476}" presName="textRect" presStyleLbl="revTx" presStyleIdx="1" presStyleCnt="3">
        <dgm:presLayoutVars>
          <dgm:chMax val="1"/>
          <dgm:chPref val="1"/>
        </dgm:presLayoutVars>
      </dgm:prSet>
      <dgm:spPr/>
    </dgm:pt>
    <dgm:pt modelId="{E03B6839-883C-4A24-A13C-AC442C56C673}" type="pres">
      <dgm:prSet presAssocID="{D8D60315-5D1E-40F2-809F-540D97930045}" presName="sibTrans" presStyleCnt="0"/>
      <dgm:spPr/>
    </dgm:pt>
    <dgm:pt modelId="{82ABF39E-A606-4386-93D3-B4D9E61E0CED}" type="pres">
      <dgm:prSet presAssocID="{139654C5-D639-4104-808A-6A1FBAA68A5C}" presName="compNode" presStyleCnt="0"/>
      <dgm:spPr/>
    </dgm:pt>
    <dgm:pt modelId="{91719661-0CAD-411A-8D6D-37F87DB21600}" type="pres">
      <dgm:prSet presAssocID="{139654C5-D639-4104-808A-6A1FBAA68A5C}" presName="iconBgRect" presStyleLbl="bgShp" presStyleIdx="2" presStyleCnt="3"/>
      <dgm:spPr/>
    </dgm:pt>
    <dgm:pt modelId="{007F2A80-DBAA-441B-976C-FF1C65B26682}" type="pres">
      <dgm:prSet presAssocID="{139654C5-D639-4104-808A-6A1FBAA68A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Europe-Africa"/>
        </a:ext>
      </dgm:extLst>
    </dgm:pt>
    <dgm:pt modelId="{722BEEFB-7B1E-4866-BE3D-F2A42BF6AF23}" type="pres">
      <dgm:prSet presAssocID="{139654C5-D639-4104-808A-6A1FBAA68A5C}" presName="spaceRect" presStyleCnt="0"/>
      <dgm:spPr/>
    </dgm:pt>
    <dgm:pt modelId="{1BAD6B96-F338-46BA-A646-A71AC1A7F6CE}" type="pres">
      <dgm:prSet presAssocID="{139654C5-D639-4104-808A-6A1FBAA68A5C}" presName="textRect" presStyleLbl="revTx" presStyleIdx="2" presStyleCnt="3">
        <dgm:presLayoutVars>
          <dgm:chMax val="1"/>
          <dgm:chPref val="1"/>
        </dgm:presLayoutVars>
      </dgm:prSet>
      <dgm:spPr/>
    </dgm:pt>
  </dgm:ptLst>
  <dgm:cxnLst>
    <dgm:cxn modelId="{71D4EC1F-6B83-4882-9CED-0000C40825D0}" type="presOf" srcId="{BB631B34-9BD6-45F3-90C0-E7F36CB2B476}" destId="{F9A27842-1CB5-45F6-91F5-0D920F0AF9A2}" srcOrd="0" destOrd="0" presId="urn:microsoft.com/office/officeart/2018/5/layout/IconCircleLabelList"/>
    <dgm:cxn modelId="{F1D1922C-9199-4559-9AD6-57EFE010E4DF}" type="presOf" srcId="{01C5A7A6-97F7-4506-85CA-2D88FD7A946B}" destId="{5C47D660-30E5-4BA4-AD65-67FA88843024}" srcOrd="0" destOrd="0" presId="urn:microsoft.com/office/officeart/2018/5/layout/IconCircleLabelList"/>
    <dgm:cxn modelId="{7C426E3D-3B98-4FFF-B622-3BB1CF774CFA}" srcId="{01C5A7A6-97F7-4506-85CA-2D88FD7A946B}" destId="{EECEC486-A0A0-40B8-9C7C-B840722DA9D5}" srcOrd="0" destOrd="0" parTransId="{2DFC61C6-3DB1-4C2D-88A0-83B5978E9CE0}" sibTransId="{514021FC-3470-4E22-8C56-3D8CA7A53260}"/>
    <dgm:cxn modelId="{C97E8F61-5946-4CB4-BAB7-B4CB5F785E4C}" type="presOf" srcId="{EECEC486-A0A0-40B8-9C7C-B840722DA9D5}" destId="{F03F318F-EB37-4167-8B9D-0AE6978DAC13}" srcOrd="0" destOrd="0" presId="urn:microsoft.com/office/officeart/2018/5/layout/IconCircleLabelList"/>
    <dgm:cxn modelId="{BB851AAF-1A8D-416F-8F5A-2FBB0828794B}" srcId="{01C5A7A6-97F7-4506-85CA-2D88FD7A946B}" destId="{139654C5-D639-4104-808A-6A1FBAA68A5C}" srcOrd="2" destOrd="0" parTransId="{4F32FDAD-522F-4E8E-A41C-0EBF9A66EA10}" sibTransId="{D8E7B22B-F9DC-47DA-A294-A3011C0694EF}"/>
    <dgm:cxn modelId="{AB849AC1-E18E-4844-9D3E-76D4C333060D}" srcId="{01C5A7A6-97F7-4506-85CA-2D88FD7A946B}" destId="{BB631B34-9BD6-45F3-90C0-E7F36CB2B476}" srcOrd="1" destOrd="0" parTransId="{85C242CA-0A6B-48DC-9580-F470E8B4A578}" sibTransId="{D8D60315-5D1E-40F2-809F-540D97930045}"/>
    <dgm:cxn modelId="{6B33F7DC-0F95-4773-AC5A-9D57142FA047}" type="presOf" srcId="{139654C5-D639-4104-808A-6A1FBAA68A5C}" destId="{1BAD6B96-F338-46BA-A646-A71AC1A7F6CE}" srcOrd="0" destOrd="0" presId="urn:microsoft.com/office/officeart/2018/5/layout/IconCircleLabelList"/>
    <dgm:cxn modelId="{7F17F755-880A-4106-B05C-C05B2CF169DE}" type="presParOf" srcId="{5C47D660-30E5-4BA4-AD65-67FA88843024}" destId="{C7E10782-F24B-40BF-AE68-4567CD86050D}" srcOrd="0" destOrd="0" presId="urn:microsoft.com/office/officeart/2018/5/layout/IconCircleLabelList"/>
    <dgm:cxn modelId="{94335882-8A1D-4F7D-B2DE-93B461F00D4A}" type="presParOf" srcId="{C7E10782-F24B-40BF-AE68-4567CD86050D}" destId="{68593BDF-DA32-40F3-A406-23BFE0D99982}" srcOrd="0" destOrd="0" presId="urn:microsoft.com/office/officeart/2018/5/layout/IconCircleLabelList"/>
    <dgm:cxn modelId="{24EE43D7-E649-41B2-8AB9-FEDE080999D3}" type="presParOf" srcId="{C7E10782-F24B-40BF-AE68-4567CD86050D}" destId="{A2E0F192-7E8C-4D2E-9588-466AE8D34F73}" srcOrd="1" destOrd="0" presId="urn:microsoft.com/office/officeart/2018/5/layout/IconCircleLabelList"/>
    <dgm:cxn modelId="{27FEC690-2998-4A10-A391-15A56E6D1F7E}" type="presParOf" srcId="{C7E10782-F24B-40BF-AE68-4567CD86050D}" destId="{2B6E31B8-CB0E-4B37-BD4A-1A5874750310}" srcOrd="2" destOrd="0" presId="urn:microsoft.com/office/officeart/2018/5/layout/IconCircleLabelList"/>
    <dgm:cxn modelId="{9C8FF1F7-1AF4-4A62-A6FE-142A086856B4}" type="presParOf" srcId="{C7E10782-F24B-40BF-AE68-4567CD86050D}" destId="{F03F318F-EB37-4167-8B9D-0AE6978DAC13}" srcOrd="3" destOrd="0" presId="urn:microsoft.com/office/officeart/2018/5/layout/IconCircleLabelList"/>
    <dgm:cxn modelId="{02633134-7912-404F-9B0C-3CDEA384482A}" type="presParOf" srcId="{5C47D660-30E5-4BA4-AD65-67FA88843024}" destId="{23F1D5E7-76AE-41F5-A65D-5C494DF2C40B}" srcOrd="1" destOrd="0" presId="urn:microsoft.com/office/officeart/2018/5/layout/IconCircleLabelList"/>
    <dgm:cxn modelId="{46E93471-7712-4745-AE44-0F646C5A8309}" type="presParOf" srcId="{5C47D660-30E5-4BA4-AD65-67FA88843024}" destId="{65BCC5D4-B755-465A-BBB8-8F443570480C}" srcOrd="2" destOrd="0" presId="urn:microsoft.com/office/officeart/2018/5/layout/IconCircleLabelList"/>
    <dgm:cxn modelId="{445C7B18-F2F5-4974-95D1-3483E0E90AF9}" type="presParOf" srcId="{65BCC5D4-B755-465A-BBB8-8F443570480C}" destId="{3F65F849-821F-4C4B-8840-C03434480DE3}" srcOrd="0" destOrd="0" presId="urn:microsoft.com/office/officeart/2018/5/layout/IconCircleLabelList"/>
    <dgm:cxn modelId="{8B879D37-AE61-4AD8-8982-92416F2C59CB}" type="presParOf" srcId="{65BCC5D4-B755-465A-BBB8-8F443570480C}" destId="{681CD517-D6BB-4D72-8B60-7B3A09D66599}" srcOrd="1" destOrd="0" presId="urn:microsoft.com/office/officeart/2018/5/layout/IconCircleLabelList"/>
    <dgm:cxn modelId="{7BD08A06-5E98-4DF7-B22D-A5E0EDEB96EC}" type="presParOf" srcId="{65BCC5D4-B755-465A-BBB8-8F443570480C}" destId="{54A1AF25-0F30-4113-A22D-D1E53D01C3A3}" srcOrd="2" destOrd="0" presId="urn:microsoft.com/office/officeart/2018/5/layout/IconCircleLabelList"/>
    <dgm:cxn modelId="{06C1F1F6-A403-44EC-A9E1-240574118B20}" type="presParOf" srcId="{65BCC5D4-B755-465A-BBB8-8F443570480C}" destId="{F9A27842-1CB5-45F6-91F5-0D920F0AF9A2}" srcOrd="3" destOrd="0" presId="urn:microsoft.com/office/officeart/2018/5/layout/IconCircleLabelList"/>
    <dgm:cxn modelId="{C1A63799-12A6-4C73-B821-D542501B25B1}" type="presParOf" srcId="{5C47D660-30E5-4BA4-AD65-67FA88843024}" destId="{E03B6839-883C-4A24-A13C-AC442C56C673}" srcOrd="3" destOrd="0" presId="urn:microsoft.com/office/officeart/2018/5/layout/IconCircleLabelList"/>
    <dgm:cxn modelId="{89FEEC04-161C-4AB4-B784-DD3286DE1CCD}" type="presParOf" srcId="{5C47D660-30E5-4BA4-AD65-67FA88843024}" destId="{82ABF39E-A606-4386-93D3-B4D9E61E0CED}" srcOrd="4" destOrd="0" presId="urn:microsoft.com/office/officeart/2018/5/layout/IconCircleLabelList"/>
    <dgm:cxn modelId="{B2BBB839-7E5D-4CFC-B89D-9748A85E3E65}" type="presParOf" srcId="{82ABF39E-A606-4386-93D3-B4D9E61E0CED}" destId="{91719661-0CAD-411A-8D6D-37F87DB21600}" srcOrd="0" destOrd="0" presId="urn:microsoft.com/office/officeart/2018/5/layout/IconCircleLabelList"/>
    <dgm:cxn modelId="{A2778741-2889-40FC-BD02-BEF12F79ABAF}" type="presParOf" srcId="{82ABF39E-A606-4386-93D3-B4D9E61E0CED}" destId="{007F2A80-DBAA-441B-976C-FF1C65B26682}" srcOrd="1" destOrd="0" presId="urn:microsoft.com/office/officeart/2018/5/layout/IconCircleLabelList"/>
    <dgm:cxn modelId="{AC423DD4-451E-40E6-A421-62E3AD4B62D7}" type="presParOf" srcId="{82ABF39E-A606-4386-93D3-B4D9E61E0CED}" destId="{722BEEFB-7B1E-4866-BE3D-F2A42BF6AF23}" srcOrd="2" destOrd="0" presId="urn:microsoft.com/office/officeart/2018/5/layout/IconCircleLabelList"/>
    <dgm:cxn modelId="{D840E783-83BA-4C34-B7F1-BFED48D13909}" type="presParOf" srcId="{82ABF39E-A606-4386-93D3-B4D9E61E0CED}" destId="{1BAD6B96-F338-46BA-A646-A71AC1A7F6C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D45F64-F73B-4C80-B720-B6D912FC982E}"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C8E6B3D2-CFD4-437D-AB40-C9F6B10A3FC9}">
      <dgm:prSet/>
      <dgm:spPr/>
      <dgm:t>
        <a:bodyPr/>
        <a:lstStyle/>
        <a:p>
          <a:r>
            <a:rPr lang="en-US" b="0" baseline="0"/>
            <a:t>Improve the parameter selection to tune the regression models</a:t>
          </a:r>
          <a:endParaRPr lang="en-US"/>
        </a:p>
      </dgm:t>
    </dgm:pt>
    <dgm:pt modelId="{25DDE9ED-E84A-4D1D-BF25-BA7A801C9ABD}" type="parTrans" cxnId="{A5C51A71-F972-4E71-841B-B05762094879}">
      <dgm:prSet/>
      <dgm:spPr/>
      <dgm:t>
        <a:bodyPr/>
        <a:lstStyle/>
        <a:p>
          <a:endParaRPr lang="en-US"/>
        </a:p>
      </dgm:t>
    </dgm:pt>
    <dgm:pt modelId="{E0BA3CF9-BA58-45EB-BFC8-6ED87AC9DFB5}" type="sibTrans" cxnId="{A5C51A71-F972-4E71-841B-B05762094879}">
      <dgm:prSet/>
      <dgm:spPr/>
      <dgm:t>
        <a:bodyPr/>
        <a:lstStyle/>
        <a:p>
          <a:endParaRPr lang="en-US"/>
        </a:p>
      </dgm:t>
    </dgm:pt>
    <dgm:pt modelId="{FB3BB8C2-3928-4F26-8776-1C247BEB2DE2}">
      <dgm:prSet/>
      <dgm:spPr/>
      <dgm:t>
        <a:bodyPr/>
        <a:lstStyle/>
        <a:p>
          <a:r>
            <a:rPr lang="en-US" b="0" baseline="0" dirty="0"/>
            <a:t>Recategorize the original attributes (e.g., nationality)</a:t>
          </a:r>
          <a:endParaRPr lang="en-US" dirty="0"/>
        </a:p>
      </dgm:t>
    </dgm:pt>
    <dgm:pt modelId="{B1993749-D04F-4305-BE9E-D0E64692F164}" type="parTrans" cxnId="{9298F79D-FFAF-4F11-AE3F-A72BA47BFDEC}">
      <dgm:prSet/>
      <dgm:spPr/>
      <dgm:t>
        <a:bodyPr/>
        <a:lstStyle/>
        <a:p>
          <a:endParaRPr lang="en-US"/>
        </a:p>
      </dgm:t>
    </dgm:pt>
    <dgm:pt modelId="{E6502AEF-01E2-461D-8349-3DAD4EA2CE97}" type="sibTrans" cxnId="{9298F79D-FFAF-4F11-AE3F-A72BA47BFDEC}">
      <dgm:prSet/>
      <dgm:spPr/>
      <dgm:t>
        <a:bodyPr/>
        <a:lstStyle/>
        <a:p>
          <a:endParaRPr lang="en-US"/>
        </a:p>
      </dgm:t>
    </dgm:pt>
    <dgm:pt modelId="{7354E8C2-4E25-461D-973E-4DA3ACCFBA5C}">
      <dgm:prSet/>
      <dgm:spPr/>
      <dgm:t>
        <a:bodyPr/>
        <a:lstStyle/>
        <a:p>
          <a:r>
            <a:rPr lang="en-US" b="0" baseline="0" dirty="0"/>
            <a:t>Incorporate FIFA ratings into the prediction of Market Value</a:t>
          </a:r>
          <a:endParaRPr lang="en-US" dirty="0"/>
        </a:p>
      </dgm:t>
    </dgm:pt>
    <dgm:pt modelId="{705A0F77-6E44-4A14-9ADC-DA4271FEB7E1}" type="parTrans" cxnId="{A3E171B6-C6AB-45A0-83F1-728C2C4B8EC3}">
      <dgm:prSet/>
      <dgm:spPr/>
      <dgm:t>
        <a:bodyPr/>
        <a:lstStyle/>
        <a:p>
          <a:endParaRPr lang="en-US"/>
        </a:p>
      </dgm:t>
    </dgm:pt>
    <dgm:pt modelId="{592F765C-96B4-4E65-A5F1-0F28B6C9C379}" type="sibTrans" cxnId="{A3E171B6-C6AB-45A0-83F1-728C2C4B8EC3}">
      <dgm:prSet/>
      <dgm:spPr/>
      <dgm:t>
        <a:bodyPr/>
        <a:lstStyle/>
        <a:p>
          <a:endParaRPr lang="en-US"/>
        </a:p>
      </dgm:t>
    </dgm:pt>
    <dgm:pt modelId="{7DB325B6-23A8-9046-9656-41E2AF5CF76B}" type="pres">
      <dgm:prSet presAssocID="{44D45F64-F73B-4C80-B720-B6D912FC982E}" presName="vert0" presStyleCnt="0">
        <dgm:presLayoutVars>
          <dgm:dir/>
          <dgm:animOne val="branch"/>
          <dgm:animLvl val="lvl"/>
        </dgm:presLayoutVars>
      </dgm:prSet>
      <dgm:spPr/>
    </dgm:pt>
    <dgm:pt modelId="{06DAFAB5-D108-614D-A037-404CF9821716}" type="pres">
      <dgm:prSet presAssocID="{C8E6B3D2-CFD4-437D-AB40-C9F6B10A3FC9}" presName="thickLine" presStyleLbl="alignNode1" presStyleIdx="0" presStyleCnt="3"/>
      <dgm:spPr/>
    </dgm:pt>
    <dgm:pt modelId="{7C7ABA46-F149-F245-B433-8D8E9D8A95DA}" type="pres">
      <dgm:prSet presAssocID="{C8E6B3D2-CFD4-437D-AB40-C9F6B10A3FC9}" presName="horz1" presStyleCnt="0"/>
      <dgm:spPr/>
    </dgm:pt>
    <dgm:pt modelId="{E569D9DB-C132-C742-9E7D-6694563BEA3A}" type="pres">
      <dgm:prSet presAssocID="{C8E6B3D2-CFD4-437D-AB40-C9F6B10A3FC9}" presName="tx1" presStyleLbl="revTx" presStyleIdx="0" presStyleCnt="3"/>
      <dgm:spPr/>
    </dgm:pt>
    <dgm:pt modelId="{517FB182-0982-A046-84A7-5AEFCA02392F}" type="pres">
      <dgm:prSet presAssocID="{C8E6B3D2-CFD4-437D-AB40-C9F6B10A3FC9}" presName="vert1" presStyleCnt="0"/>
      <dgm:spPr/>
    </dgm:pt>
    <dgm:pt modelId="{2333EC24-C5BE-7E4A-A7BB-7E2F96ABD0F1}" type="pres">
      <dgm:prSet presAssocID="{FB3BB8C2-3928-4F26-8776-1C247BEB2DE2}" presName="thickLine" presStyleLbl="alignNode1" presStyleIdx="1" presStyleCnt="3"/>
      <dgm:spPr/>
    </dgm:pt>
    <dgm:pt modelId="{17EC88C9-CF9D-A249-80BE-1105A45F1641}" type="pres">
      <dgm:prSet presAssocID="{FB3BB8C2-3928-4F26-8776-1C247BEB2DE2}" presName="horz1" presStyleCnt="0"/>
      <dgm:spPr/>
    </dgm:pt>
    <dgm:pt modelId="{5D5B7DC7-0EFF-FE44-AEF6-2853443661DC}" type="pres">
      <dgm:prSet presAssocID="{FB3BB8C2-3928-4F26-8776-1C247BEB2DE2}" presName="tx1" presStyleLbl="revTx" presStyleIdx="1" presStyleCnt="3"/>
      <dgm:spPr/>
    </dgm:pt>
    <dgm:pt modelId="{63E5CFED-C6BD-6847-8B47-6484DE745C32}" type="pres">
      <dgm:prSet presAssocID="{FB3BB8C2-3928-4F26-8776-1C247BEB2DE2}" presName="vert1" presStyleCnt="0"/>
      <dgm:spPr/>
    </dgm:pt>
    <dgm:pt modelId="{FD800694-F435-8947-AF36-B0A737D5FB65}" type="pres">
      <dgm:prSet presAssocID="{7354E8C2-4E25-461D-973E-4DA3ACCFBA5C}" presName="thickLine" presStyleLbl="alignNode1" presStyleIdx="2" presStyleCnt="3"/>
      <dgm:spPr/>
    </dgm:pt>
    <dgm:pt modelId="{3C510F03-D122-F44D-A47F-0438C12E42D2}" type="pres">
      <dgm:prSet presAssocID="{7354E8C2-4E25-461D-973E-4DA3ACCFBA5C}" presName="horz1" presStyleCnt="0"/>
      <dgm:spPr/>
    </dgm:pt>
    <dgm:pt modelId="{A3022429-F308-AC42-A4F3-2E864992E147}" type="pres">
      <dgm:prSet presAssocID="{7354E8C2-4E25-461D-973E-4DA3ACCFBA5C}" presName="tx1" presStyleLbl="revTx" presStyleIdx="2" presStyleCnt="3"/>
      <dgm:spPr/>
    </dgm:pt>
    <dgm:pt modelId="{B3C5D295-7711-AE40-B499-58DB6814BC45}" type="pres">
      <dgm:prSet presAssocID="{7354E8C2-4E25-461D-973E-4DA3ACCFBA5C}" presName="vert1" presStyleCnt="0"/>
      <dgm:spPr/>
    </dgm:pt>
  </dgm:ptLst>
  <dgm:cxnLst>
    <dgm:cxn modelId="{A5C51A71-F972-4E71-841B-B05762094879}" srcId="{44D45F64-F73B-4C80-B720-B6D912FC982E}" destId="{C8E6B3D2-CFD4-437D-AB40-C9F6B10A3FC9}" srcOrd="0" destOrd="0" parTransId="{25DDE9ED-E84A-4D1D-BF25-BA7A801C9ABD}" sibTransId="{E0BA3CF9-BA58-45EB-BFC8-6ED87AC9DFB5}"/>
    <dgm:cxn modelId="{2FF3DD8A-3FC8-564C-9543-35FE0D56991B}" type="presOf" srcId="{FB3BB8C2-3928-4F26-8776-1C247BEB2DE2}" destId="{5D5B7DC7-0EFF-FE44-AEF6-2853443661DC}" srcOrd="0" destOrd="0" presId="urn:microsoft.com/office/officeart/2008/layout/LinedList"/>
    <dgm:cxn modelId="{0C637795-79AC-3149-80F4-E80AE9042D5C}" type="presOf" srcId="{44D45F64-F73B-4C80-B720-B6D912FC982E}" destId="{7DB325B6-23A8-9046-9656-41E2AF5CF76B}" srcOrd="0" destOrd="0" presId="urn:microsoft.com/office/officeart/2008/layout/LinedList"/>
    <dgm:cxn modelId="{9889669D-CCC8-744F-B12F-E98AB1113E0F}" type="presOf" srcId="{7354E8C2-4E25-461D-973E-4DA3ACCFBA5C}" destId="{A3022429-F308-AC42-A4F3-2E864992E147}" srcOrd="0" destOrd="0" presId="urn:microsoft.com/office/officeart/2008/layout/LinedList"/>
    <dgm:cxn modelId="{9298F79D-FFAF-4F11-AE3F-A72BA47BFDEC}" srcId="{44D45F64-F73B-4C80-B720-B6D912FC982E}" destId="{FB3BB8C2-3928-4F26-8776-1C247BEB2DE2}" srcOrd="1" destOrd="0" parTransId="{B1993749-D04F-4305-BE9E-D0E64692F164}" sibTransId="{E6502AEF-01E2-461D-8349-3DAD4EA2CE97}"/>
    <dgm:cxn modelId="{A3E171B6-C6AB-45A0-83F1-728C2C4B8EC3}" srcId="{44D45F64-F73B-4C80-B720-B6D912FC982E}" destId="{7354E8C2-4E25-461D-973E-4DA3ACCFBA5C}" srcOrd="2" destOrd="0" parTransId="{705A0F77-6E44-4A14-9ADC-DA4271FEB7E1}" sibTransId="{592F765C-96B4-4E65-A5F1-0F28B6C9C379}"/>
    <dgm:cxn modelId="{6D3AC3DB-05CE-E347-9303-CAEAEAD3C3EF}" type="presOf" srcId="{C8E6B3D2-CFD4-437D-AB40-C9F6B10A3FC9}" destId="{E569D9DB-C132-C742-9E7D-6694563BEA3A}" srcOrd="0" destOrd="0" presId="urn:microsoft.com/office/officeart/2008/layout/LinedList"/>
    <dgm:cxn modelId="{51FAAC2D-DF38-B443-8294-B6062EC4E0C1}" type="presParOf" srcId="{7DB325B6-23A8-9046-9656-41E2AF5CF76B}" destId="{06DAFAB5-D108-614D-A037-404CF9821716}" srcOrd="0" destOrd="0" presId="urn:microsoft.com/office/officeart/2008/layout/LinedList"/>
    <dgm:cxn modelId="{64ED48FF-65EC-EC42-AFEB-22A5AD4B09CA}" type="presParOf" srcId="{7DB325B6-23A8-9046-9656-41E2AF5CF76B}" destId="{7C7ABA46-F149-F245-B433-8D8E9D8A95DA}" srcOrd="1" destOrd="0" presId="urn:microsoft.com/office/officeart/2008/layout/LinedList"/>
    <dgm:cxn modelId="{162BA7AA-7513-DE46-A8C2-117D14A77583}" type="presParOf" srcId="{7C7ABA46-F149-F245-B433-8D8E9D8A95DA}" destId="{E569D9DB-C132-C742-9E7D-6694563BEA3A}" srcOrd="0" destOrd="0" presId="urn:microsoft.com/office/officeart/2008/layout/LinedList"/>
    <dgm:cxn modelId="{23534867-48A6-AB41-AA8E-801F1FEF12BA}" type="presParOf" srcId="{7C7ABA46-F149-F245-B433-8D8E9D8A95DA}" destId="{517FB182-0982-A046-84A7-5AEFCA02392F}" srcOrd="1" destOrd="0" presId="urn:microsoft.com/office/officeart/2008/layout/LinedList"/>
    <dgm:cxn modelId="{3A3B0591-0A65-0D4B-868F-D403080C1A91}" type="presParOf" srcId="{7DB325B6-23A8-9046-9656-41E2AF5CF76B}" destId="{2333EC24-C5BE-7E4A-A7BB-7E2F96ABD0F1}" srcOrd="2" destOrd="0" presId="urn:microsoft.com/office/officeart/2008/layout/LinedList"/>
    <dgm:cxn modelId="{11E76BBD-B234-AB4D-BFE2-8A1076E8E381}" type="presParOf" srcId="{7DB325B6-23A8-9046-9656-41E2AF5CF76B}" destId="{17EC88C9-CF9D-A249-80BE-1105A45F1641}" srcOrd="3" destOrd="0" presId="urn:microsoft.com/office/officeart/2008/layout/LinedList"/>
    <dgm:cxn modelId="{966BD022-D087-8241-9792-1B7AF33FCAEE}" type="presParOf" srcId="{17EC88C9-CF9D-A249-80BE-1105A45F1641}" destId="{5D5B7DC7-0EFF-FE44-AEF6-2853443661DC}" srcOrd="0" destOrd="0" presId="urn:microsoft.com/office/officeart/2008/layout/LinedList"/>
    <dgm:cxn modelId="{5E4C9608-95CE-8748-9881-4F5EBD39ED23}" type="presParOf" srcId="{17EC88C9-CF9D-A249-80BE-1105A45F1641}" destId="{63E5CFED-C6BD-6847-8B47-6484DE745C32}" srcOrd="1" destOrd="0" presId="urn:microsoft.com/office/officeart/2008/layout/LinedList"/>
    <dgm:cxn modelId="{B668AA3A-B121-6C47-BC03-DB7CEBE6C6F0}" type="presParOf" srcId="{7DB325B6-23A8-9046-9656-41E2AF5CF76B}" destId="{FD800694-F435-8947-AF36-B0A737D5FB65}" srcOrd="4" destOrd="0" presId="urn:microsoft.com/office/officeart/2008/layout/LinedList"/>
    <dgm:cxn modelId="{0FB3AE79-1789-3B46-B0F6-18D54D2FA49C}" type="presParOf" srcId="{7DB325B6-23A8-9046-9656-41E2AF5CF76B}" destId="{3C510F03-D122-F44D-A47F-0438C12E42D2}" srcOrd="5" destOrd="0" presId="urn:microsoft.com/office/officeart/2008/layout/LinedList"/>
    <dgm:cxn modelId="{6DF40BC7-C245-3748-A753-7F7BB6EB1D53}" type="presParOf" srcId="{3C510F03-D122-F44D-A47F-0438C12E42D2}" destId="{A3022429-F308-AC42-A4F3-2E864992E147}" srcOrd="0" destOrd="0" presId="urn:microsoft.com/office/officeart/2008/layout/LinedList"/>
    <dgm:cxn modelId="{F9D80386-98BD-8F40-98C5-30E802DEA8CE}" type="presParOf" srcId="{3C510F03-D122-F44D-A47F-0438C12E42D2}" destId="{B3C5D295-7711-AE40-B499-58DB6814BC45}" srcOrd="1" destOrd="0" presId="urn:microsoft.com/office/officeart/2008/layout/Lin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D30A8-5313-4974-BF6E-75279ACAD1B0}">
      <dsp:nvSpPr>
        <dsp:cNvPr id="0" name=""/>
        <dsp:cNvSpPr/>
      </dsp:nvSpPr>
      <dsp:spPr>
        <a:xfrm>
          <a:off x="0" y="2"/>
          <a:ext cx="10844462" cy="12558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FB912-E7E3-401A-BD87-5703A7707310}">
      <dsp:nvSpPr>
        <dsp:cNvPr id="0" name=""/>
        <dsp:cNvSpPr/>
      </dsp:nvSpPr>
      <dsp:spPr>
        <a:xfrm>
          <a:off x="363858" y="273240"/>
          <a:ext cx="691399" cy="690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1E20D0-393A-4EBC-A80B-776C0565F1F6}">
      <dsp:nvSpPr>
        <dsp:cNvPr id="0" name=""/>
        <dsp:cNvSpPr/>
      </dsp:nvSpPr>
      <dsp:spPr>
        <a:xfrm>
          <a:off x="1451196" y="2627"/>
          <a:ext cx="9239506" cy="125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42" tIns="133042" rIns="133042" bIns="133042" numCol="1" spcCol="1270" anchor="ctr" anchorCtr="0">
          <a:noAutofit/>
        </a:bodyPr>
        <a:lstStyle/>
        <a:p>
          <a:pPr marL="0" lvl="0" indent="0" algn="l" defTabSz="711200">
            <a:lnSpc>
              <a:spcPct val="100000"/>
            </a:lnSpc>
            <a:spcBef>
              <a:spcPct val="0"/>
            </a:spcBef>
            <a:spcAft>
              <a:spcPct val="35000"/>
            </a:spcAft>
            <a:buNone/>
          </a:pPr>
          <a:r>
            <a:rPr lang="en-US" sz="1600" b="1" kern="1200" dirty="0"/>
            <a:t>Data Source</a:t>
          </a:r>
          <a:br>
            <a:rPr lang="en-US" sz="1600" b="1" kern="1200" dirty="0"/>
          </a:br>
          <a:r>
            <a:rPr lang="en-US" sz="1600" kern="1200" dirty="0"/>
            <a:t>Kaggle FIFA 22 complete player dataset, with 100+ attributes for the Career Mode</a:t>
          </a:r>
        </a:p>
      </dsp:txBody>
      <dsp:txXfrm>
        <a:off x="1451196" y="2627"/>
        <a:ext cx="9239506" cy="1257090"/>
      </dsp:txXfrm>
    </dsp:sp>
    <dsp:sp modelId="{5F3BBDF9-46B2-4559-BA48-95A6B5C2D08C}">
      <dsp:nvSpPr>
        <dsp:cNvPr id="0" name=""/>
        <dsp:cNvSpPr/>
      </dsp:nvSpPr>
      <dsp:spPr>
        <a:xfrm>
          <a:off x="0" y="1524368"/>
          <a:ext cx="10844462" cy="12558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CC00B-D47C-43F1-971C-B0A88328A66D}">
      <dsp:nvSpPr>
        <dsp:cNvPr id="0" name=""/>
        <dsp:cNvSpPr/>
      </dsp:nvSpPr>
      <dsp:spPr>
        <a:xfrm>
          <a:off x="347817" y="1706036"/>
          <a:ext cx="691399" cy="690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613DBC-2E9C-4025-A352-B04EA130BA33}">
      <dsp:nvSpPr>
        <dsp:cNvPr id="0" name=""/>
        <dsp:cNvSpPr/>
      </dsp:nvSpPr>
      <dsp:spPr>
        <a:xfrm>
          <a:off x="1386982" y="1326087"/>
          <a:ext cx="9239506" cy="125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42" tIns="133042" rIns="133042" bIns="133042" numCol="1" spcCol="1270" anchor="ctr" anchorCtr="0">
          <a:noAutofit/>
        </a:bodyPr>
        <a:lstStyle/>
        <a:p>
          <a:pPr marL="0" lvl="0" indent="0" algn="l" defTabSz="711200">
            <a:lnSpc>
              <a:spcPct val="100000"/>
            </a:lnSpc>
            <a:spcBef>
              <a:spcPct val="0"/>
            </a:spcBef>
            <a:spcAft>
              <a:spcPct val="35000"/>
            </a:spcAft>
            <a:buNone/>
          </a:pPr>
          <a:r>
            <a:rPr lang="en-US" sz="1600" b="1" kern="1200" dirty="0"/>
            <a:t>Objective</a:t>
          </a:r>
          <a:r>
            <a:rPr lang="en-US" sz="1600" kern="1200" dirty="0"/>
            <a:t> </a:t>
          </a:r>
          <a:br>
            <a:rPr lang="en-US" sz="1600" kern="1200" dirty="0"/>
          </a:br>
          <a:r>
            <a:rPr lang="en-US" sz="1600" kern="1200" dirty="0"/>
            <a:t>Predicting the Market Value of soccer players and understand what key factors determine their Market Value</a:t>
          </a:r>
        </a:p>
      </dsp:txBody>
      <dsp:txXfrm>
        <a:off x="1386982" y="1326087"/>
        <a:ext cx="9239506" cy="1257090"/>
      </dsp:txXfrm>
    </dsp:sp>
    <dsp:sp modelId="{4DAB428C-F60F-4EF5-915C-E60D3CDF05DD}">
      <dsp:nvSpPr>
        <dsp:cNvPr id="0" name=""/>
        <dsp:cNvSpPr/>
      </dsp:nvSpPr>
      <dsp:spPr>
        <a:xfrm>
          <a:off x="0" y="3046109"/>
          <a:ext cx="10844462" cy="125586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7B121-5F96-450E-AA16-41965ADB845C}">
      <dsp:nvSpPr>
        <dsp:cNvPr id="0" name=""/>
        <dsp:cNvSpPr/>
      </dsp:nvSpPr>
      <dsp:spPr>
        <a:xfrm>
          <a:off x="363858" y="3316722"/>
          <a:ext cx="691399" cy="690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C31AAD-58F3-447C-9DEA-01D1ECDC3D92}">
      <dsp:nvSpPr>
        <dsp:cNvPr id="0" name=""/>
        <dsp:cNvSpPr/>
      </dsp:nvSpPr>
      <dsp:spPr>
        <a:xfrm>
          <a:off x="1451196" y="2877559"/>
          <a:ext cx="9239506" cy="1257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42" tIns="133042" rIns="133042" bIns="133042" numCol="1" spcCol="1270" anchor="ctr" anchorCtr="0">
          <a:noAutofit/>
        </a:bodyPr>
        <a:lstStyle/>
        <a:p>
          <a:pPr marL="0" lvl="0" indent="0" algn="l" defTabSz="711200">
            <a:lnSpc>
              <a:spcPct val="100000"/>
            </a:lnSpc>
            <a:spcBef>
              <a:spcPct val="0"/>
            </a:spcBef>
            <a:spcAft>
              <a:spcPct val="35000"/>
            </a:spcAft>
            <a:buNone/>
          </a:pPr>
          <a:r>
            <a:rPr lang="en-US" sz="1600" b="1" kern="1200" dirty="0"/>
            <a:t>Approach</a:t>
          </a:r>
          <a:br>
            <a:rPr lang="en-US" sz="1600" b="1" kern="1200" dirty="0"/>
          </a:br>
          <a:r>
            <a:rPr lang="en-US" sz="1600" kern="1200" dirty="0"/>
            <a:t>Building regression models with Linear Regression and Machine Learning Regressors to get the best prediction of the Market Value of soccer players; Leveraging Feature Importance to understand the key attributes</a:t>
          </a:r>
        </a:p>
      </dsp:txBody>
      <dsp:txXfrm>
        <a:off x="1451196" y="2877559"/>
        <a:ext cx="9239506" cy="1257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93BDF-DA32-40F3-A406-23BFE0D99982}">
      <dsp:nvSpPr>
        <dsp:cNvPr id="0" name=""/>
        <dsp:cNvSpPr/>
      </dsp:nvSpPr>
      <dsp:spPr>
        <a:xfrm>
          <a:off x="632306" y="489875"/>
          <a:ext cx="1749937" cy="17499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0F192-7E8C-4D2E-9588-466AE8D34F73}">
      <dsp:nvSpPr>
        <dsp:cNvPr id="0" name=""/>
        <dsp:cNvSpPr/>
      </dsp:nvSpPr>
      <dsp:spPr>
        <a:xfrm>
          <a:off x="1005243" y="862813"/>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3F318F-EB37-4167-8B9D-0AE6978DAC13}">
      <dsp:nvSpPr>
        <dsp:cNvPr id="0" name=""/>
        <dsp:cNvSpPr/>
      </dsp:nvSpPr>
      <dsp:spPr>
        <a:xfrm>
          <a:off x="72899" y="2784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b="0" kern="1200" baseline="0"/>
            <a:t>Release Clause on contract and Weekly Wages </a:t>
          </a:r>
          <a:endParaRPr lang="en-US" sz="1300" kern="1200"/>
        </a:p>
      </dsp:txBody>
      <dsp:txXfrm>
        <a:off x="72899" y="2784875"/>
        <a:ext cx="2868750" cy="720000"/>
      </dsp:txXfrm>
    </dsp:sp>
    <dsp:sp modelId="{3F65F849-821F-4C4B-8840-C03434480DE3}">
      <dsp:nvSpPr>
        <dsp:cNvPr id="0" name=""/>
        <dsp:cNvSpPr/>
      </dsp:nvSpPr>
      <dsp:spPr>
        <a:xfrm>
          <a:off x="4003087" y="489875"/>
          <a:ext cx="1749937" cy="17499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CD517-D6BB-4D72-8B60-7B3A09D66599}">
      <dsp:nvSpPr>
        <dsp:cNvPr id="0" name=""/>
        <dsp:cNvSpPr/>
      </dsp:nvSpPr>
      <dsp:spPr>
        <a:xfrm>
          <a:off x="4376024" y="862813"/>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A27842-1CB5-45F6-91F5-0D920F0AF9A2}">
      <dsp:nvSpPr>
        <dsp:cNvPr id="0" name=""/>
        <dsp:cNvSpPr/>
      </dsp:nvSpPr>
      <dsp:spPr>
        <a:xfrm>
          <a:off x="3443681" y="2784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b="0" kern="1200" baseline="0" dirty="0"/>
            <a:t>Specific physical attributes and skills*</a:t>
          </a:r>
          <a:endParaRPr lang="en-US" sz="1300" kern="1200" dirty="0"/>
        </a:p>
      </dsp:txBody>
      <dsp:txXfrm>
        <a:off x="3443681" y="2784875"/>
        <a:ext cx="2868750" cy="720000"/>
      </dsp:txXfrm>
    </dsp:sp>
    <dsp:sp modelId="{91719661-0CAD-411A-8D6D-37F87DB21600}">
      <dsp:nvSpPr>
        <dsp:cNvPr id="0" name=""/>
        <dsp:cNvSpPr/>
      </dsp:nvSpPr>
      <dsp:spPr>
        <a:xfrm>
          <a:off x="7373868" y="489875"/>
          <a:ext cx="1749937" cy="17499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F2A80-DBAA-441B-976C-FF1C65B26682}">
      <dsp:nvSpPr>
        <dsp:cNvPr id="0" name=""/>
        <dsp:cNvSpPr/>
      </dsp:nvSpPr>
      <dsp:spPr>
        <a:xfrm>
          <a:off x="7746806" y="862813"/>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AD6B96-F338-46BA-A646-A71AC1A7F6CE}">
      <dsp:nvSpPr>
        <dsp:cNvPr id="0" name=""/>
        <dsp:cNvSpPr/>
      </dsp:nvSpPr>
      <dsp:spPr>
        <a:xfrm>
          <a:off x="6814462" y="2784875"/>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b="0" kern="1200" baseline="0" dirty="0"/>
            <a:t>HIGH </a:t>
          </a:r>
          <a:br>
            <a:rPr lang="en-US" sz="1300" b="0" kern="1200" baseline="0" dirty="0"/>
          </a:br>
          <a:r>
            <a:rPr lang="en-US" sz="1300" b="0" kern="1200" baseline="0" dirty="0"/>
            <a:t>International Reputation</a:t>
          </a:r>
          <a:endParaRPr lang="en-US" sz="1300" kern="1200" dirty="0"/>
        </a:p>
      </dsp:txBody>
      <dsp:txXfrm>
        <a:off x="6814462" y="2784875"/>
        <a:ext cx="286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DAFAB5-D108-614D-A037-404CF9821716}">
      <dsp:nvSpPr>
        <dsp:cNvPr id="0" name=""/>
        <dsp:cNvSpPr/>
      </dsp:nvSpPr>
      <dsp:spPr>
        <a:xfrm>
          <a:off x="0" y="1562"/>
          <a:ext cx="87693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9D9DB-C132-C742-9E7D-6694563BEA3A}">
      <dsp:nvSpPr>
        <dsp:cNvPr id="0" name=""/>
        <dsp:cNvSpPr/>
      </dsp:nvSpPr>
      <dsp:spPr>
        <a:xfrm>
          <a:off x="0" y="1562"/>
          <a:ext cx="8769350"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kern="1200" baseline="0"/>
            <a:t>Improve the parameter selection to tune the regression models</a:t>
          </a:r>
          <a:endParaRPr lang="en-US" sz="2100" kern="1200"/>
        </a:p>
      </dsp:txBody>
      <dsp:txXfrm>
        <a:off x="0" y="1562"/>
        <a:ext cx="8769350" cy="1065758"/>
      </dsp:txXfrm>
    </dsp:sp>
    <dsp:sp modelId="{2333EC24-C5BE-7E4A-A7BB-7E2F96ABD0F1}">
      <dsp:nvSpPr>
        <dsp:cNvPr id="0" name=""/>
        <dsp:cNvSpPr/>
      </dsp:nvSpPr>
      <dsp:spPr>
        <a:xfrm>
          <a:off x="0" y="1067320"/>
          <a:ext cx="87693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5B7DC7-0EFF-FE44-AEF6-2853443661DC}">
      <dsp:nvSpPr>
        <dsp:cNvPr id="0" name=""/>
        <dsp:cNvSpPr/>
      </dsp:nvSpPr>
      <dsp:spPr>
        <a:xfrm>
          <a:off x="0" y="1067320"/>
          <a:ext cx="8769350"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kern="1200" baseline="0" dirty="0"/>
            <a:t>Recategorize the original attributes (e.g., nationality)</a:t>
          </a:r>
          <a:endParaRPr lang="en-US" sz="2100" kern="1200" dirty="0"/>
        </a:p>
      </dsp:txBody>
      <dsp:txXfrm>
        <a:off x="0" y="1067320"/>
        <a:ext cx="8769350" cy="1065758"/>
      </dsp:txXfrm>
    </dsp:sp>
    <dsp:sp modelId="{FD800694-F435-8947-AF36-B0A737D5FB65}">
      <dsp:nvSpPr>
        <dsp:cNvPr id="0" name=""/>
        <dsp:cNvSpPr/>
      </dsp:nvSpPr>
      <dsp:spPr>
        <a:xfrm>
          <a:off x="0" y="2133079"/>
          <a:ext cx="87693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022429-F308-AC42-A4F3-2E864992E147}">
      <dsp:nvSpPr>
        <dsp:cNvPr id="0" name=""/>
        <dsp:cNvSpPr/>
      </dsp:nvSpPr>
      <dsp:spPr>
        <a:xfrm>
          <a:off x="0" y="2133079"/>
          <a:ext cx="8769350" cy="1065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kern="1200" baseline="0" dirty="0"/>
            <a:t>Incorporate FIFA ratings into the prediction of Market Value</a:t>
          </a:r>
          <a:endParaRPr lang="en-US" sz="2100" kern="1200" dirty="0"/>
        </a:p>
      </dsp:txBody>
      <dsp:txXfrm>
        <a:off x="0" y="2133079"/>
        <a:ext cx="8769350" cy="1065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5/2/22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81882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5/2/22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418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5/2/22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197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5/2/22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30697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5/2/22</a:t>
            </a:fld>
            <a:endParaRPr lang="en-US" dirty="0"/>
          </a:p>
        </p:txBody>
      </p:sp>
    </p:spTree>
    <p:extLst>
      <p:ext uri="{BB962C8B-B14F-4D97-AF65-F5344CB8AC3E}">
        <p14:creationId xmlns:p14="http://schemas.microsoft.com/office/powerpoint/2010/main" val="2747381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5/2/22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99016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5/2/22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490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5/2/22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8915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5/2/22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1396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5/2/22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5919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5/2/22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65835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5/2/22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02031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a:extLst>
              <a:ext uri="{FF2B5EF4-FFF2-40B4-BE49-F238E27FC236}">
                <a16:creationId xmlns:a16="http://schemas.microsoft.com/office/drawing/2014/main" id="{B4AC3E93-1220-8F0A-938D-6082C7F5B0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sp>
        <p:nvSpPr>
          <p:cNvPr id="11" name="Freeform: Shape 10">
            <a:extLst>
              <a:ext uri="{FF2B5EF4-FFF2-40B4-BE49-F238E27FC236}">
                <a16:creationId xmlns:a16="http://schemas.microsoft.com/office/drawing/2014/main" id="{14543B09-440D-4F57-BCB0-A4FCC922D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0584" y="1948070"/>
            <a:ext cx="5261264" cy="4909930"/>
          </a:xfrm>
          <a:custGeom>
            <a:avLst/>
            <a:gdLst>
              <a:gd name="connsiteX0" fmla="*/ 2739575 w 5261264"/>
              <a:gd name="connsiteY0" fmla="*/ 1369 h 4909930"/>
              <a:gd name="connsiteX1" fmla="*/ 3931992 w 5261264"/>
              <a:gd name="connsiteY1" fmla="*/ 357115 h 4909930"/>
              <a:gd name="connsiteX2" fmla="*/ 5228644 w 5261264"/>
              <a:gd name="connsiteY2" fmla="*/ 1704869 h 4909930"/>
              <a:gd name="connsiteX3" fmla="*/ 5261264 w 5261264"/>
              <a:gd name="connsiteY3" fmla="*/ 1769901 h 4909930"/>
              <a:gd name="connsiteX4" fmla="*/ 5261264 w 5261264"/>
              <a:gd name="connsiteY4" fmla="*/ 4640262 h 4909930"/>
              <a:gd name="connsiteX5" fmla="*/ 5239287 w 5261264"/>
              <a:gd name="connsiteY5" fmla="*/ 4674079 h 4909930"/>
              <a:gd name="connsiteX6" fmla="*/ 5039558 w 5261264"/>
              <a:gd name="connsiteY6" fmla="*/ 4893028 h 4909930"/>
              <a:gd name="connsiteX7" fmla="*/ 5018342 w 5261264"/>
              <a:gd name="connsiteY7" fmla="*/ 4909930 h 4909930"/>
              <a:gd name="connsiteX8" fmla="*/ 962510 w 5261264"/>
              <a:gd name="connsiteY8" fmla="*/ 4909930 h 4909930"/>
              <a:gd name="connsiteX9" fmla="*/ 821338 w 5261264"/>
              <a:gd name="connsiteY9" fmla="*/ 4707517 h 4909930"/>
              <a:gd name="connsiteX10" fmla="*/ 448558 w 5261264"/>
              <a:gd name="connsiteY10" fmla="*/ 3922606 h 4909930"/>
              <a:gd name="connsiteX11" fmla="*/ 221727 w 5261264"/>
              <a:gd name="connsiteY11" fmla="*/ 1588926 h 4909930"/>
              <a:gd name="connsiteX12" fmla="*/ 2739575 w 5261264"/>
              <a:gd name="connsiteY12" fmla="*/ 1369 h 490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1264" h="4909930">
                <a:moveTo>
                  <a:pt x="2739575" y="1369"/>
                </a:moveTo>
                <a:cubicBezTo>
                  <a:pt x="3132207" y="14841"/>
                  <a:pt x="3535383" y="128133"/>
                  <a:pt x="3931992" y="357115"/>
                </a:cubicBezTo>
                <a:cubicBezTo>
                  <a:pt x="4474996" y="670619"/>
                  <a:pt x="4925124" y="1151857"/>
                  <a:pt x="5228644" y="1704869"/>
                </a:cubicBezTo>
                <a:lnTo>
                  <a:pt x="5261264" y="1769901"/>
                </a:lnTo>
                <a:lnTo>
                  <a:pt x="5261264" y="4640262"/>
                </a:lnTo>
                <a:lnTo>
                  <a:pt x="5239287" y="4674079"/>
                </a:lnTo>
                <a:cubicBezTo>
                  <a:pt x="5177453" y="4758643"/>
                  <a:pt x="5110673" y="4830413"/>
                  <a:pt x="5039558" y="4893028"/>
                </a:cubicBezTo>
                <a:lnTo>
                  <a:pt x="5018342" y="4909930"/>
                </a:lnTo>
                <a:lnTo>
                  <a:pt x="962510" y="4909930"/>
                </a:lnTo>
                <a:lnTo>
                  <a:pt x="821338" y="4707517"/>
                </a:lnTo>
                <a:cubicBezTo>
                  <a:pt x="672683" y="4465717"/>
                  <a:pt x="560617" y="4198197"/>
                  <a:pt x="448558" y="3922606"/>
                </a:cubicBezTo>
                <a:cubicBezTo>
                  <a:pt x="120358" y="3115488"/>
                  <a:pt x="-245146" y="2397572"/>
                  <a:pt x="221727" y="1588926"/>
                </a:cubicBezTo>
                <a:cubicBezTo>
                  <a:pt x="801679" y="584418"/>
                  <a:pt x="1736188" y="-33060"/>
                  <a:pt x="2739575" y="136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0EE80047-1219-42E8-86D3-94F5120503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3449" y="1709530"/>
            <a:ext cx="5448246" cy="5148470"/>
          </a:xfrm>
          <a:custGeom>
            <a:avLst/>
            <a:gdLst>
              <a:gd name="connsiteX0" fmla="*/ 2885375 w 5448246"/>
              <a:gd name="connsiteY0" fmla="*/ 1442 h 5156012"/>
              <a:gd name="connsiteX1" fmla="*/ 4141251 w 5448246"/>
              <a:gd name="connsiteY1" fmla="*/ 376120 h 5156012"/>
              <a:gd name="connsiteX2" fmla="*/ 5315487 w 5448246"/>
              <a:gd name="connsiteY2" fmla="*/ 1482940 h 5156012"/>
              <a:gd name="connsiteX3" fmla="*/ 5448246 w 5448246"/>
              <a:gd name="connsiteY3" fmla="*/ 1697243 h 5156012"/>
              <a:gd name="connsiteX4" fmla="*/ 5448246 w 5448246"/>
              <a:gd name="connsiteY4" fmla="*/ 5009611 h 5156012"/>
              <a:gd name="connsiteX5" fmla="*/ 5416607 w 5448246"/>
              <a:gd name="connsiteY5" fmla="*/ 5046802 h 5156012"/>
              <a:gd name="connsiteX6" fmla="*/ 5344828 w 5448246"/>
              <a:gd name="connsiteY6" fmla="*/ 5119639 h 5156012"/>
              <a:gd name="connsiteX7" fmla="*/ 5300719 w 5448246"/>
              <a:gd name="connsiteY7" fmla="*/ 5156012 h 5156012"/>
              <a:gd name="connsiteX8" fmla="*/ 1002287 w 5448246"/>
              <a:gd name="connsiteY8" fmla="*/ 5156012 h 5156012"/>
              <a:gd name="connsiteX9" fmla="*/ 896888 w 5448246"/>
              <a:gd name="connsiteY9" fmla="*/ 5008616 h 5156012"/>
              <a:gd name="connsiteX10" fmla="*/ 472429 w 5448246"/>
              <a:gd name="connsiteY10" fmla="*/ 4131367 h 5156012"/>
              <a:gd name="connsiteX11" fmla="*/ 233526 w 5448246"/>
              <a:gd name="connsiteY11" fmla="*/ 1673489 h 5156012"/>
              <a:gd name="connsiteX12" fmla="*/ 2885375 w 5448246"/>
              <a:gd name="connsiteY12" fmla="*/ 1442 h 5156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48246" h="5156012">
                <a:moveTo>
                  <a:pt x="2885375" y="1442"/>
                </a:moveTo>
                <a:cubicBezTo>
                  <a:pt x="3298901" y="15631"/>
                  <a:pt x="3723535" y="134952"/>
                  <a:pt x="4141251" y="376120"/>
                </a:cubicBezTo>
                <a:cubicBezTo>
                  <a:pt x="4608110" y="645661"/>
                  <a:pt x="5009784" y="1032928"/>
                  <a:pt x="5315487" y="1482940"/>
                </a:cubicBezTo>
                <a:lnTo>
                  <a:pt x="5448246" y="1697243"/>
                </a:lnTo>
                <a:lnTo>
                  <a:pt x="5448246" y="5009611"/>
                </a:lnTo>
                <a:lnTo>
                  <a:pt x="5416607" y="5046802"/>
                </a:lnTo>
                <a:cubicBezTo>
                  <a:pt x="5393215" y="5072317"/>
                  <a:pt x="5369282" y="5096549"/>
                  <a:pt x="5344828" y="5119639"/>
                </a:cubicBezTo>
                <a:lnTo>
                  <a:pt x="5300719" y="5156012"/>
                </a:lnTo>
                <a:lnTo>
                  <a:pt x="1002287" y="5156012"/>
                </a:lnTo>
                <a:lnTo>
                  <a:pt x="896888" y="5008616"/>
                </a:lnTo>
                <a:cubicBezTo>
                  <a:pt x="724221" y="4740911"/>
                  <a:pt x="598320" y="4440975"/>
                  <a:pt x="472429" y="4131367"/>
                </a:cubicBezTo>
                <a:cubicBezTo>
                  <a:pt x="126764" y="3281294"/>
                  <a:pt x="-258192" y="2525170"/>
                  <a:pt x="233526" y="1673489"/>
                </a:cubicBezTo>
                <a:cubicBezTo>
                  <a:pt x="844344" y="615522"/>
                  <a:pt x="1828586" y="-34819"/>
                  <a:pt x="2885375" y="144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E83B29B1-18A6-4A7A-A498-90E5216679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959" y="2256518"/>
            <a:ext cx="4930889" cy="4601483"/>
          </a:xfrm>
          <a:custGeom>
            <a:avLst/>
            <a:gdLst>
              <a:gd name="connsiteX0" fmla="*/ 2486925 w 4930889"/>
              <a:gd name="connsiteY0" fmla="*/ 1243 h 4601483"/>
              <a:gd name="connsiteX1" fmla="*/ 3569374 w 4930889"/>
              <a:gd name="connsiteY1" fmla="*/ 324181 h 4601483"/>
              <a:gd name="connsiteX2" fmla="*/ 4856238 w 4930889"/>
              <a:gd name="connsiteY2" fmla="*/ 1766524 h 4601483"/>
              <a:gd name="connsiteX3" fmla="*/ 4930889 w 4930889"/>
              <a:gd name="connsiteY3" fmla="*/ 1950930 h 4601483"/>
              <a:gd name="connsiteX4" fmla="*/ 4930888 w 4930889"/>
              <a:gd name="connsiteY4" fmla="*/ 3928933 h 4601483"/>
              <a:gd name="connsiteX5" fmla="*/ 4836868 w 4930889"/>
              <a:gd name="connsiteY5" fmla="*/ 4118750 h 4601483"/>
              <a:gd name="connsiteX6" fmla="*/ 4475082 w 4930889"/>
              <a:gd name="connsiteY6" fmla="*/ 4521220 h 4601483"/>
              <a:gd name="connsiteX7" fmla="*/ 4350095 w 4930889"/>
              <a:gd name="connsiteY7" fmla="*/ 4601483 h 4601483"/>
              <a:gd name="connsiteX8" fmla="*/ 997316 w 4930889"/>
              <a:gd name="connsiteY8" fmla="*/ 4601483 h 4601483"/>
              <a:gd name="connsiteX9" fmla="*/ 892840 w 4930889"/>
              <a:gd name="connsiteY9" fmla="*/ 4484501 h 4601483"/>
              <a:gd name="connsiteX10" fmla="*/ 407191 w 4930889"/>
              <a:gd name="connsiteY10" fmla="*/ 3560852 h 4601483"/>
              <a:gd name="connsiteX11" fmla="*/ 201279 w 4930889"/>
              <a:gd name="connsiteY11" fmla="*/ 1442391 h 4601483"/>
              <a:gd name="connsiteX12" fmla="*/ 2486925 w 4930889"/>
              <a:gd name="connsiteY12" fmla="*/ 1243 h 460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0889" h="4601483">
                <a:moveTo>
                  <a:pt x="2486925" y="1243"/>
                </a:moveTo>
                <a:cubicBezTo>
                  <a:pt x="2843347" y="13472"/>
                  <a:pt x="3209341" y="116316"/>
                  <a:pt x="3569374" y="324181"/>
                </a:cubicBezTo>
                <a:cubicBezTo>
                  <a:pt x="4132718" y="649428"/>
                  <a:pt x="4585943" y="1173553"/>
                  <a:pt x="4856238" y="1766524"/>
                </a:cubicBezTo>
                <a:lnTo>
                  <a:pt x="4930889" y="1950930"/>
                </a:lnTo>
                <a:lnTo>
                  <a:pt x="4930888" y="3928933"/>
                </a:lnTo>
                <a:lnTo>
                  <a:pt x="4836868" y="4118750"/>
                </a:lnTo>
                <a:cubicBezTo>
                  <a:pt x="4733861" y="4297163"/>
                  <a:pt x="4611785" y="4422507"/>
                  <a:pt x="4475082" y="4521220"/>
                </a:cubicBezTo>
                <a:lnTo>
                  <a:pt x="4350095" y="4601483"/>
                </a:lnTo>
                <a:lnTo>
                  <a:pt x="997316" y="4601483"/>
                </a:lnTo>
                <a:lnTo>
                  <a:pt x="892840" y="4484501"/>
                </a:lnTo>
                <a:cubicBezTo>
                  <a:pt x="678469" y="4214961"/>
                  <a:pt x="542824" y="3894419"/>
                  <a:pt x="407191" y="3560852"/>
                </a:cubicBezTo>
                <a:cubicBezTo>
                  <a:pt x="109259" y="2828169"/>
                  <a:pt x="-222537" y="2176461"/>
                  <a:pt x="201279" y="1442391"/>
                </a:cubicBezTo>
                <a:cubicBezTo>
                  <a:pt x="727747" y="530521"/>
                  <a:pt x="1576073" y="-30011"/>
                  <a:pt x="2486925" y="1243"/>
                </a:cubicBezTo>
                <a:close/>
              </a:path>
            </a:pathLst>
          </a:custGeom>
          <a:solidFill>
            <a:srgbClr val="FFFFFF">
              <a:alpha val="8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6E5BF34-5122-1D94-AF5A-2013DF20B1A2}"/>
              </a:ext>
            </a:extLst>
          </p:cNvPr>
          <p:cNvSpPr>
            <a:spLocks noGrp="1"/>
          </p:cNvSpPr>
          <p:nvPr>
            <p:ph type="ctrTitle"/>
          </p:nvPr>
        </p:nvSpPr>
        <p:spPr>
          <a:xfrm>
            <a:off x="7696863" y="3075154"/>
            <a:ext cx="4493613" cy="2186393"/>
          </a:xfrm>
        </p:spPr>
        <p:txBody>
          <a:bodyPr anchor="b">
            <a:normAutofit/>
          </a:bodyPr>
          <a:lstStyle/>
          <a:p>
            <a:pPr>
              <a:lnSpc>
                <a:spcPct val="110000"/>
              </a:lnSpc>
            </a:pPr>
            <a:r>
              <a:rPr lang="en-US" sz="2800" dirty="0">
                <a:solidFill>
                  <a:schemeClr val="tx1">
                    <a:lumMod val="75000"/>
                    <a:lumOff val="25000"/>
                  </a:schemeClr>
                </a:solidFill>
                <a:cs typeface="Arial" panose="020B0604020202020204" pitchFamily="34" charset="0"/>
              </a:rPr>
              <a:t>Predicting</a:t>
            </a:r>
            <a:br>
              <a:rPr lang="en-US" sz="2800" dirty="0">
                <a:solidFill>
                  <a:schemeClr val="tx1">
                    <a:lumMod val="75000"/>
                    <a:lumOff val="25000"/>
                  </a:schemeClr>
                </a:solidFill>
                <a:cs typeface="Arial" panose="020B0604020202020204" pitchFamily="34" charset="0"/>
              </a:rPr>
            </a:br>
            <a:r>
              <a:rPr lang="en-US" sz="2800" dirty="0">
                <a:solidFill>
                  <a:schemeClr val="tx1">
                    <a:lumMod val="75000"/>
                    <a:lumOff val="25000"/>
                  </a:schemeClr>
                </a:solidFill>
                <a:cs typeface="Arial" panose="020B0604020202020204" pitchFamily="34" charset="0"/>
              </a:rPr>
              <a:t>Market Value of </a:t>
            </a:r>
            <a:br>
              <a:rPr lang="en-US" sz="2800" dirty="0">
                <a:solidFill>
                  <a:schemeClr val="tx1">
                    <a:lumMod val="75000"/>
                    <a:lumOff val="25000"/>
                  </a:schemeClr>
                </a:solidFill>
                <a:cs typeface="Arial" panose="020B0604020202020204" pitchFamily="34" charset="0"/>
              </a:rPr>
            </a:br>
            <a:r>
              <a:rPr lang="en-US" sz="2800" dirty="0">
                <a:solidFill>
                  <a:schemeClr val="tx1">
                    <a:lumMod val="75000"/>
                    <a:lumOff val="25000"/>
                  </a:schemeClr>
                </a:solidFill>
                <a:cs typeface="Arial" panose="020B0604020202020204" pitchFamily="34" charset="0"/>
              </a:rPr>
              <a:t>FIFA Soccer Players</a:t>
            </a:r>
          </a:p>
        </p:txBody>
      </p:sp>
      <p:sp>
        <p:nvSpPr>
          <p:cNvPr id="3" name="Subtitle 2">
            <a:extLst>
              <a:ext uri="{FF2B5EF4-FFF2-40B4-BE49-F238E27FC236}">
                <a16:creationId xmlns:a16="http://schemas.microsoft.com/office/drawing/2014/main" id="{E878CA5C-A20C-26FC-FACF-368B1A7C7F20}"/>
              </a:ext>
            </a:extLst>
          </p:cNvPr>
          <p:cNvSpPr>
            <a:spLocks noGrp="1"/>
          </p:cNvSpPr>
          <p:nvPr>
            <p:ph type="subTitle" idx="1"/>
          </p:nvPr>
        </p:nvSpPr>
        <p:spPr>
          <a:xfrm>
            <a:off x="7706870" y="5261547"/>
            <a:ext cx="3848429" cy="678633"/>
          </a:xfrm>
        </p:spPr>
        <p:txBody>
          <a:bodyPr anchor="t">
            <a:normAutofit/>
          </a:bodyPr>
          <a:lstStyle/>
          <a:p>
            <a:r>
              <a:rPr lang="en-US" sz="1800" dirty="0">
                <a:solidFill>
                  <a:schemeClr val="tx1">
                    <a:lumMod val="75000"/>
                    <a:lumOff val="25000"/>
                  </a:schemeClr>
                </a:solidFill>
                <a:cs typeface="Arial" panose="020B0604020202020204" pitchFamily="34" charset="0"/>
              </a:rPr>
              <a:t>Carrie Liu 5/6/2022</a:t>
            </a:r>
          </a:p>
        </p:txBody>
      </p:sp>
    </p:spTree>
    <p:extLst>
      <p:ext uri="{BB962C8B-B14F-4D97-AF65-F5344CB8AC3E}">
        <p14:creationId xmlns:p14="http://schemas.microsoft.com/office/powerpoint/2010/main" val="22967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2" name="Rectangle 19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3" name="Freeform: Shape 192">
            <a:extLst>
              <a:ext uri="{FF2B5EF4-FFF2-40B4-BE49-F238E27FC236}">
                <a16:creationId xmlns:a16="http://schemas.microsoft.com/office/drawing/2014/main" id="{0A36CE68-CB3C-4699-9422-3073853CB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46391" y="822971"/>
            <a:ext cx="5372376" cy="509056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4" name="Freeform: Shape 193">
            <a:extLst>
              <a:ext uri="{FF2B5EF4-FFF2-40B4-BE49-F238E27FC236}">
                <a16:creationId xmlns:a16="http://schemas.microsoft.com/office/drawing/2014/main" id="{F356DA69-4637-40FE-A14B-5213BBB58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35541" y="584218"/>
            <a:ext cx="5693134" cy="548019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5" name="Freeform: Shape 194">
            <a:extLst>
              <a:ext uri="{FF2B5EF4-FFF2-40B4-BE49-F238E27FC236}">
                <a16:creationId xmlns:a16="http://schemas.microsoft.com/office/drawing/2014/main" id="{364D709A-6610-48B7-9F98-AFA02ECBA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7313" y="895082"/>
            <a:ext cx="5029020" cy="487679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61778DF-6CA0-1972-4752-96D37555A677}"/>
              </a:ext>
            </a:extLst>
          </p:cNvPr>
          <p:cNvSpPr>
            <a:spLocks noGrp="1"/>
          </p:cNvSpPr>
          <p:nvPr>
            <p:ph type="title"/>
          </p:nvPr>
        </p:nvSpPr>
        <p:spPr>
          <a:xfrm>
            <a:off x="6567277" y="584218"/>
            <a:ext cx="4269851" cy="1132217"/>
          </a:xfrm>
        </p:spPr>
        <p:txBody>
          <a:bodyPr vert="horz" lIns="109728" tIns="109728" rIns="109728" bIns="91440" rtlCol="0" anchor="ctr">
            <a:normAutofit/>
          </a:bodyPr>
          <a:lstStyle/>
          <a:p>
            <a:pPr algn="ctr"/>
            <a:r>
              <a:rPr lang="en-US" sz="2800" dirty="0"/>
              <a:t>Overview</a:t>
            </a:r>
          </a:p>
        </p:txBody>
      </p:sp>
      <p:sp>
        <p:nvSpPr>
          <p:cNvPr id="1036" name="Content Placeholder 1029">
            <a:extLst>
              <a:ext uri="{FF2B5EF4-FFF2-40B4-BE49-F238E27FC236}">
                <a16:creationId xmlns:a16="http://schemas.microsoft.com/office/drawing/2014/main" id="{6F713E10-7366-9071-7F39-B8470B503A54}"/>
              </a:ext>
            </a:extLst>
          </p:cNvPr>
          <p:cNvSpPr>
            <a:spLocks noGrp="1"/>
          </p:cNvSpPr>
          <p:nvPr>
            <p:ph idx="1"/>
          </p:nvPr>
        </p:nvSpPr>
        <p:spPr>
          <a:xfrm>
            <a:off x="5846391" y="1716436"/>
            <a:ext cx="5693135" cy="4633004"/>
          </a:xfrm>
        </p:spPr>
        <p:txBody>
          <a:bodyPr>
            <a:normAutofit/>
          </a:bodyPr>
          <a:lstStyle/>
          <a:p>
            <a:pPr algn="ctr"/>
            <a:r>
              <a:rPr lang="en-US" dirty="0"/>
              <a:t>EA sports will reveal its FIFA ratings for each soccer player every year. From sprint speed to finishing, passing accuracy to stamina, they watch what happens on the pitch to assess, judge and evaluate players across more than 30 attributes that define a player’s skill level. We will leverage the datasets of FIFA Ratings to predict the </a:t>
            </a:r>
            <a:r>
              <a:rPr lang="en-US" b="1" dirty="0"/>
              <a:t>market value </a:t>
            </a:r>
            <a:r>
              <a:rPr lang="en-US" dirty="0"/>
              <a:t>of FIFA soccer players.</a:t>
            </a:r>
          </a:p>
        </p:txBody>
      </p:sp>
      <p:pic>
        <p:nvPicPr>
          <p:cNvPr id="1028" name="Picture 4" descr="The stars of FIFA 22: Messi, Lewandowski, Ronaldo, Mbappe... | Marca">
            <a:extLst>
              <a:ext uri="{FF2B5EF4-FFF2-40B4-BE49-F238E27FC236}">
                <a16:creationId xmlns:a16="http://schemas.microsoft.com/office/drawing/2014/main" id="{A5DD226F-F4F8-1681-3F45-E1D13F451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325" y="584218"/>
            <a:ext cx="4605505" cy="5765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42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3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CF6D401-C35A-854F-8D3D-001236911C3E}"/>
              </a:ext>
            </a:extLst>
          </p:cNvPr>
          <p:cNvSpPr>
            <a:spLocks noGrp="1"/>
          </p:cNvSpPr>
          <p:nvPr>
            <p:ph type="title"/>
          </p:nvPr>
        </p:nvSpPr>
        <p:spPr>
          <a:xfrm>
            <a:off x="1217944" y="543687"/>
            <a:ext cx="9756112" cy="1046868"/>
          </a:xfrm>
        </p:spPr>
        <p:txBody>
          <a:bodyPr anchor="ctr">
            <a:normAutofit/>
          </a:bodyPr>
          <a:lstStyle/>
          <a:p>
            <a:pPr algn="ctr"/>
            <a:r>
              <a:rPr lang="en-US" dirty="0"/>
              <a:t>Our Approach</a:t>
            </a:r>
          </a:p>
        </p:txBody>
      </p:sp>
      <p:sp>
        <p:nvSpPr>
          <p:cNvPr id="26" name="Freeform: Shape 25">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F84922E7-86F7-2D97-DE27-38F8F13E6603}"/>
              </a:ext>
            </a:extLst>
          </p:cNvPr>
          <p:cNvGraphicFramePr>
            <a:graphicFrameLocks noGrp="1"/>
          </p:cNvGraphicFramePr>
          <p:nvPr>
            <p:ph idx="1"/>
            <p:extLst>
              <p:ext uri="{D42A27DB-BD31-4B8C-83A1-F6EECF244321}">
                <p14:modId xmlns:p14="http://schemas.microsoft.com/office/powerpoint/2010/main" val="1908635396"/>
              </p:ext>
            </p:extLst>
          </p:nvPr>
        </p:nvGraphicFramePr>
        <p:xfrm>
          <a:off x="673768" y="2008485"/>
          <a:ext cx="10844463" cy="4305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35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7653807-073E-893B-698A-B5FF81B16AE2}"/>
              </a:ext>
            </a:extLst>
          </p:cNvPr>
          <p:cNvSpPr>
            <a:spLocks noGrp="1"/>
          </p:cNvSpPr>
          <p:nvPr>
            <p:ph type="title"/>
          </p:nvPr>
        </p:nvSpPr>
        <p:spPr>
          <a:xfrm>
            <a:off x="486986" y="1105232"/>
            <a:ext cx="3714899" cy="2323768"/>
          </a:xfrm>
        </p:spPr>
        <p:txBody>
          <a:bodyPr anchor="ctr">
            <a:normAutofit/>
          </a:bodyPr>
          <a:lstStyle/>
          <a:p>
            <a:r>
              <a:rPr lang="en-US" dirty="0"/>
              <a:t>Linear Regression</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8090EDBC-F286-1F54-C3BB-3BA1FBFF64C7}"/>
              </a:ext>
            </a:extLst>
          </p:cNvPr>
          <p:cNvSpPr>
            <a:spLocks noGrp="1"/>
          </p:cNvSpPr>
          <p:nvPr>
            <p:ph idx="1"/>
          </p:nvPr>
        </p:nvSpPr>
        <p:spPr>
          <a:xfrm>
            <a:off x="5484384" y="1403039"/>
            <a:ext cx="5939486" cy="4051922"/>
          </a:xfrm>
        </p:spPr>
        <p:txBody>
          <a:bodyPr anchor="ctr">
            <a:normAutofit lnSpcReduction="10000"/>
          </a:bodyPr>
          <a:lstStyle/>
          <a:p>
            <a:r>
              <a:rPr lang="en-US" sz="1700" dirty="0"/>
              <a:t>From our selected Linear Regression Model, the most important features (except nationality-related features which also matter) that determine the market value of the soccer players are:</a:t>
            </a:r>
          </a:p>
          <a:p>
            <a:endParaRPr lang="en-US" sz="1700" dirty="0"/>
          </a:p>
          <a:p>
            <a:pPr marL="285750" indent="-285750">
              <a:buFont typeface="Wingdings" pitchFamily="2" charset="2"/>
              <a:buChar char="v"/>
            </a:pPr>
            <a:r>
              <a:rPr lang="en-US" sz="1700" dirty="0"/>
              <a:t>Body type is Unique</a:t>
            </a:r>
          </a:p>
          <a:p>
            <a:pPr marL="285750" indent="-285750">
              <a:buFont typeface="Wingdings" pitchFamily="2" charset="2"/>
              <a:buChar char="v"/>
            </a:pPr>
            <a:r>
              <a:rPr lang="en-US" sz="1700" dirty="0"/>
              <a:t>Club position is Attacking Midfielder (Right, Left and Center as ranked in order)</a:t>
            </a:r>
          </a:p>
          <a:p>
            <a:pPr marL="285750" indent="-285750">
              <a:buFont typeface="Wingdings" pitchFamily="2" charset="2"/>
              <a:buChar char="v"/>
            </a:pPr>
            <a:r>
              <a:rPr lang="en-US" sz="1700" dirty="0"/>
              <a:t>High international reputation</a:t>
            </a:r>
          </a:p>
          <a:p>
            <a:endParaRPr lang="en-US" sz="1700" dirty="0"/>
          </a:p>
        </p:txBody>
      </p:sp>
      <p:graphicFrame>
        <p:nvGraphicFramePr>
          <p:cNvPr id="6" name="Table 6">
            <a:extLst>
              <a:ext uri="{FF2B5EF4-FFF2-40B4-BE49-F238E27FC236}">
                <a16:creationId xmlns:a16="http://schemas.microsoft.com/office/drawing/2014/main" id="{B22F7545-A8F3-5880-C1CA-04D69EA2439A}"/>
              </a:ext>
            </a:extLst>
          </p:cNvPr>
          <p:cNvGraphicFramePr>
            <a:graphicFrameLocks noGrp="1"/>
          </p:cNvGraphicFramePr>
          <p:nvPr>
            <p:extLst>
              <p:ext uri="{D42A27DB-BD31-4B8C-83A1-F6EECF244321}">
                <p14:modId xmlns:p14="http://schemas.microsoft.com/office/powerpoint/2010/main" val="2412199580"/>
              </p:ext>
            </p:extLst>
          </p:nvPr>
        </p:nvGraphicFramePr>
        <p:xfrm>
          <a:off x="593558" y="3852687"/>
          <a:ext cx="3714899" cy="1112520"/>
        </p:xfrm>
        <a:graphic>
          <a:graphicData uri="http://schemas.openxmlformats.org/drawingml/2006/table">
            <a:tbl>
              <a:tblPr bandRow="1">
                <a:tableStyleId>{93296810-A885-4BE3-A3E7-6D5BEEA58F35}</a:tableStyleId>
              </a:tblPr>
              <a:tblGrid>
                <a:gridCol w="2523067">
                  <a:extLst>
                    <a:ext uri="{9D8B030D-6E8A-4147-A177-3AD203B41FA5}">
                      <a16:colId xmlns:a16="http://schemas.microsoft.com/office/drawing/2014/main" val="709700963"/>
                    </a:ext>
                  </a:extLst>
                </a:gridCol>
                <a:gridCol w="1191832">
                  <a:extLst>
                    <a:ext uri="{9D8B030D-6E8A-4147-A177-3AD203B41FA5}">
                      <a16:colId xmlns:a16="http://schemas.microsoft.com/office/drawing/2014/main" val="2143133552"/>
                    </a:ext>
                  </a:extLst>
                </a:gridCol>
              </a:tblGrid>
              <a:tr h="370840">
                <a:tc>
                  <a:txBody>
                    <a:bodyPr/>
                    <a:lstStyle/>
                    <a:p>
                      <a:r>
                        <a:rPr lang="en-US" sz="1700" dirty="0"/>
                        <a:t>Adjusted R</a:t>
                      </a:r>
                      <a:r>
                        <a:rPr lang="en-US" sz="1700" baseline="30000" dirty="0"/>
                        <a:t>2</a:t>
                      </a:r>
                    </a:p>
                  </a:txBody>
                  <a:tcPr/>
                </a:tc>
                <a:tc>
                  <a:txBody>
                    <a:bodyPr/>
                    <a:lstStyle/>
                    <a:p>
                      <a:r>
                        <a:rPr lang="en-US" sz="1700" dirty="0"/>
                        <a:t>99.3%</a:t>
                      </a:r>
                    </a:p>
                  </a:txBody>
                  <a:tcPr/>
                </a:tc>
                <a:extLst>
                  <a:ext uri="{0D108BD9-81ED-4DB2-BD59-A6C34878D82A}">
                    <a16:rowId xmlns:a16="http://schemas.microsoft.com/office/drawing/2014/main" val="2854463604"/>
                  </a:ext>
                </a:extLst>
              </a:tr>
              <a:tr h="370840">
                <a:tc>
                  <a:txBody>
                    <a:bodyPr/>
                    <a:lstStyle/>
                    <a:p>
                      <a:r>
                        <a:rPr lang="en-US" sz="1700" dirty="0"/>
                        <a:t>RMSE for Train Data</a:t>
                      </a:r>
                    </a:p>
                  </a:txBody>
                  <a:tcPr/>
                </a:tc>
                <a:tc>
                  <a:txBody>
                    <a:bodyPr/>
                    <a:lstStyle/>
                    <a:p>
                      <a:r>
                        <a:rPr lang="en-US" sz="1700" dirty="0"/>
                        <a:t>0.73</a:t>
                      </a:r>
                    </a:p>
                  </a:txBody>
                  <a:tcPr/>
                </a:tc>
                <a:extLst>
                  <a:ext uri="{0D108BD9-81ED-4DB2-BD59-A6C34878D82A}">
                    <a16:rowId xmlns:a16="http://schemas.microsoft.com/office/drawing/2014/main" val="3045965210"/>
                  </a:ext>
                </a:extLst>
              </a:tr>
              <a:tr h="370840">
                <a:tc>
                  <a:txBody>
                    <a:bodyPr/>
                    <a:lstStyle/>
                    <a:p>
                      <a:r>
                        <a:rPr lang="en-US" sz="1700" dirty="0"/>
                        <a:t>RMSE for Test Data</a:t>
                      </a:r>
                    </a:p>
                  </a:txBody>
                  <a:tcPr/>
                </a:tc>
                <a:tc>
                  <a:txBody>
                    <a:bodyPr/>
                    <a:lstStyle/>
                    <a:p>
                      <a:r>
                        <a:rPr lang="en-US" sz="1700" dirty="0"/>
                        <a:t>0.80</a:t>
                      </a:r>
                    </a:p>
                  </a:txBody>
                  <a:tcPr/>
                </a:tc>
                <a:extLst>
                  <a:ext uri="{0D108BD9-81ED-4DB2-BD59-A6C34878D82A}">
                    <a16:rowId xmlns:a16="http://schemas.microsoft.com/office/drawing/2014/main" val="3320829139"/>
                  </a:ext>
                </a:extLst>
              </a:tr>
            </a:tbl>
          </a:graphicData>
        </a:graphic>
      </p:graphicFrame>
      <p:sp>
        <p:nvSpPr>
          <p:cNvPr id="7" name="TextBox 6">
            <a:extLst>
              <a:ext uri="{FF2B5EF4-FFF2-40B4-BE49-F238E27FC236}">
                <a16:creationId xmlns:a16="http://schemas.microsoft.com/office/drawing/2014/main" id="{A0BAA804-DCEA-1DC6-C62C-42B0FB153CAC}"/>
              </a:ext>
            </a:extLst>
          </p:cNvPr>
          <p:cNvSpPr txBox="1"/>
          <p:nvPr/>
        </p:nvSpPr>
        <p:spPr>
          <a:xfrm>
            <a:off x="336884" y="6611779"/>
            <a:ext cx="11518232" cy="246221"/>
          </a:xfrm>
          <a:prstGeom prst="rect">
            <a:avLst/>
          </a:prstGeom>
          <a:noFill/>
        </p:spPr>
        <p:txBody>
          <a:bodyPr wrap="square" rtlCol="0" anchor="b">
            <a:spAutoFit/>
          </a:bodyPr>
          <a:lstStyle/>
          <a:p>
            <a:r>
              <a:rPr lang="en-US" sz="1000" i="1" dirty="0">
                <a:solidFill>
                  <a:schemeClr val="tx1">
                    <a:lumMod val="50000"/>
                    <a:lumOff val="50000"/>
                  </a:schemeClr>
                </a:solidFill>
              </a:rPr>
              <a:t>Note: RMSE stands for Root Mean Squared Error </a:t>
            </a:r>
          </a:p>
        </p:txBody>
      </p:sp>
    </p:spTree>
    <p:extLst>
      <p:ext uri="{BB962C8B-B14F-4D97-AF65-F5344CB8AC3E}">
        <p14:creationId xmlns:p14="http://schemas.microsoft.com/office/powerpoint/2010/main" val="233434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7653807-073E-893B-698A-B5FF81B16AE2}"/>
              </a:ext>
            </a:extLst>
          </p:cNvPr>
          <p:cNvSpPr>
            <a:spLocks noGrp="1"/>
          </p:cNvSpPr>
          <p:nvPr>
            <p:ph type="title"/>
          </p:nvPr>
        </p:nvSpPr>
        <p:spPr>
          <a:xfrm>
            <a:off x="499006" y="1105232"/>
            <a:ext cx="4372889" cy="2323768"/>
          </a:xfrm>
        </p:spPr>
        <p:txBody>
          <a:bodyPr anchor="ctr">
            <a:normAutofit/>
          </a:bodyPr>
          <a:lstStyle/>
          <a:p>
            <a:r>
              <a:rPr lang="en-US" dirty="0"/>
              <a:t>Machine Learning Regression</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8090EDBC-F286-1F54-C3BB-3BA1FBFF64C7}"/>
              </a:ext>
            </a:extLst>
          </p:cNvPr>
          <p:cNvSpPr>
            <a:spLocks noGrp="1"/>
          </p:cNvSpPr>
          <p:nvPr>
            <p:ph idx="1"/>
          </p:nvPr>
        </p:nvSpPr>
        <p:spPr>
          <a:xfrm>
            <a:off x="5484384" y="1382986"/>
            <a:ext cx="5939486" cy="4051922"/>
          </a:xfrm>
        </p:spPr>
        <p:txBody>
          <a:bodyPr anchor="ctr">
            <a:normAutofit lnSpcReduction="10000"/>
          </a:bodyPr>
          <a:lstStyle/>
          <a:p>
            <a:r>
              <a:rPr lang="en-US" sz="1600" dirty="0"/>
              <a:t>We have run multiple Machine Learning Regression Models, selected the best model with lowest RMSE for test data and tuned the selected model with </a:t>
            </a:r>
            <a:r>
              <a:rPr lang="en-US" sz="1600" dirty="0" err="1"/>
              <a:t>GridSearchCV</a:t>
            </a:r>
            <a:r>
              <a:rPr lang="en-US" sz="1600" dirty="0"/>
              <a:t> to obtain best prediction results:</a:t>
            </a:r>
          </a:p>
          <a:p>
            <a:endParaRPr lang="en-US" sz="1600" dirty="0"/>
          </a:p>
          <a:p>
            <a:pPr marL="285750" indent="-285750">
              <a:buFont typeface="Wingdings" pitchFamily="2" charset="2"/>
              <a:buChar char="v"/>
            </a:pPr>
            <a:r>
              <a:rPr lang="en-US" sz="1600" dirty="0"/>
              <a:t>Decision Tree Regressor</a:t>
            </a:r>
          </a:p>
          <a:p>
            <a:pPr marL="285750" indent="-285750">
              <a:buFont typeface="Wingdings" pitchFamily="2" charset="2"/>
              <a:buChar char="v"/>
            </a:pPr>
            <a:r>
              <a:rPr lang="en-US" sz="1600" dirty="0"/>
              <a:t>Random Forest Regressor</a:t>
            </a:r>
          </a:p>
          <a:p>
            <a:pPr marL="285750" indent="-285750">
              <a:buFont typeface="Wingdings" pitchFamily="2" charset="2"/>
              <a:buChar char="v"/>
            </a:pPr>
            <a:r>
              <a:rPr lang="en-US" sz="1600" b="1" dirty="0" err="1"/>
              <a:t>XGBoost</a:t>
            </a:r>
            <a:r>
              <a:rPr lang="en-US" sz="1600" b="1" dirty="0"/>
              <a:t> Regressor</a:t>
            </a:r>
          </a:p>
          <a:p>
            <a:pPr marL="285750" indent="-285750">
              <a:buFont typeface="Wingdings" pitchFamily="2" charset="2"/>
              <a:buChar char="v"/>
            </a:pPr>
            <a:r>
              <a:rPr lang="en-US" sz="1600" dirty="0"/>
              <a:t>Support Vector Regressor</a:t>
            </a:r>
          </a:p>
        </p:txBody>
      </p:sp>
      <p:graphicFrame>
        <p:nvGraphicFramePr>
          <p:cNvPr id="6" name="Table 6">
            <a:extLst>
              <a:ext uri="{FF2B5EF4-FFF2-40B4-BE49-F238E27FC236}">
                <a16:creationId xmlns:a16="http://schemas.microsoft.com/office/drawing/2014/main" id="{B22F7545-A8F3-5880-C1CA-04D69EA2439A}"/>
              </a:ext>
            </a:extLst>
          </p:cNvPr>
          <p:cNvGraphicFramePr>
            <a:graphicFrameLocks noGrp="1"/>
          </p:cNvGraphicFramePr>
          <p:nvPr>
            <p:extLst>
              <p:ext uri="{D42A27DB-BD31-4B8C-83A1-F6EECF244321}">
                <p14:modId xmlns:p14="http://schemas.microsoft.com/office/powerpoint/2010/main" val="1669734966"/>
              </p:ext>
            </p:extLst>
          </p:nvPr>
        </p:nvGraphicFramePr>
        <p:xfrm>
          <a:off x="593558" y="3852687"/>
          <a:ext cx="3714899" cy="1112520"/>
        </p:xfrm>
        <a:graphic>
          <a:graphicData uri="http://schemas.openxmlformats.org/drawingml/2006/table">
            <a:tbl>
              <a:tblPr bandRow="1">
                <a:tableStyleId>{93296810-A885-4BE3-A3E7-6D5BEEA58F35}</a:tableStyleId>
              </a:tblPr>
              <a:tblGrid>
                <a:gridCol w="2523067">
                  <a:extLst>
                    <a:ext uri="{9D8B030D-6E8A-4147-A177-3AD203B41FA5}">
                      <a16:colId xmlns:a16="http://schemas.microsoft.com/office/drawing/2014/main" val="709700963"/>
                    </a:ext>
                  </a:extLst>
                </a:gridCol>
                <a:gridCol w="1191832">
                  <a:extLst>
                    <a:ext uri="{9D8B030D-6E8A-4147-A177-3AD203B41FA5}">
                      <a16:colId xmlns:a16="http://schemas.microsoft.com/office/drawing/2014/main" val="2143133552"/>
                    </a:ext>
                  </a:extLst>
                </a:gridCol>
              </a:tblGrid>
              <a:tr h="370840">
                <a:tc>
                  <a:txBody>
                    <a:bodyPr/>
                    <a:lstStyle/>
                    <a:p>
                      <a:r>
                        <a:rPr lang="en-US" sz="1700" dirty="0"/>
                        <a:t>Adjusted R</a:t>
                      </a:r>
                      <a:r>
                        <a:rPr lang="en-US" sz="1700" baseline="30000" dirty="0"/>
                        <a:t>2</a:t>
                      </a:r>
                    </a:p>
                  </a:txBody>
                  <a:tcPr/>
                </a:tc>
                <a:tc>
                  <a:txBody>
                    <a:bodyPr/>
                    <a:lstStyle/>
                    <a:p>
                      <a:r>
                        <a:rPr lang="en-US" sz="1700" dirty="0"/>
                        <a:t>99.2%</a:t>
                      </a:r>
                    </a:p>
                  </a:txBody>
                  <a:tcPr/>
                </a:tc>
                <a:extLst>
                  <a:ext uri="{0D108BD9-81ED-4DB2-BD59-A6C34878D82A}">
                    <a16:rowId xmlns:a16="http://schemas.microsoft.com/office/drawing/2014/main" val="2854463604"/>
                  </a:ext>
                </a:extLst>
              </a:tr>
              <a:tr h="370840">
                <a:tc>
                  <a:txBody>
                    <a:bodyPr/>
                    <a:lstStyle/>
                    <a:p>
                      <a:r>
                        <a:rPr lang="en-US" sz="1700" dirty="0"/>
                        <a:t>RMSE for Train Data</a:t>
                      </a:r>
                    </a:p>
                  </a:txBody>
                  <a:tcPr/>
                </a:tc>
                <a:tc>
                  <a:txBody>
                    <a:bodyPr/>
                    <a:lstStyle/>
                    <a:p>
                      <a:r>
                        <a:rPr lang="en-US" sz="1700" dirty="0"/>
                        <a:t>0.48</a:t>
                      </a:r>
                    </a:p>
                  </a:txBody>
                  <a:tcPr/>
                </a:tc>
                <a:extLst>
                  <a:ext uri="{0D108BD9-81ED-4DB2-BD59-A6C34878D82A}">
                    <a16:rowId xmlns:a16="http://schemas.microsoft.com/office/drawing/2014/main" val="3045965210"/>
                  </a:ext>
                </a:extLst>
              </a:tr>
              <a:tr h="370840">
                <a:tc>
                  <a:txBody>
                    <a:bodyPr/>
                    <a:lstStyle/>
                    <a:p>
                      <a:r>
                        <a:rPr lang="en-US" sz="1700" dirty="0"/>
                        <a:t>RMSE for Test Data</a:t>
                      </a:r>
                    </a:p>
                  </a:txBody>
                  <a:tcPr/>
                </a:tc>
                <a:tc>
                  <a:txBody>
                    <a:bodyPr/>
                    <a:lstStyle/>
                    <a:p>
                      <a:r>
                        <a:rPr lang="en-US" sz="1700" dirty="0"/>
                        <a:t>0.74</a:t>
                      </a:r>
                    </a:p>
                  </a:txBody>
                  <a:tcPr/>
                </a:tc>
                <a:extLst>
                  <a:ext uri="{0D108BD9-81ED-4DB2-BD59-A6C34878D82A}">
                    <a16:rowId xmlns:a16="http://schemas.microsoft.com/office/drawing/2014/main" val="3320829139"/>
                  </a:ext>
                </a:extLst>
              </a:tr>
            </a:tbl>
          </a:graphicData>
        </a:graphic>
      </p:graphicFrame>
      <p:sp>
        <p:nvSpPr>
          <p:cNvPr id="14" name="TextBox 13">
            <a:extLst>
              <a:ext uri="{FF2B5EF4-FFF2-40B4-BE49-F238E27FC236}">
                <a16:creationId xmlns:a16="http://schemas.microsoft.com/office/drawing/2014/main" id="{A30D5A7B-3863-1922-EF26-697FFF0A9F5D}"/>
              </a:ext>
            </a:extLst>
          </p:cNvPr>
          <p:cNvSpPr txBox="1"/>
          <p:nvPr/>
        </p:nvSpPr>
        <p:spPr>
          <a:xfrm>
            <a:off x="336884" y="6611779"/>
            <a:ext cx="11518232" cy="246221"/>
          </a:xfrm>
          <a:prstGeom prst="rect">
            <a:avLst/>
          </a:prstGeom>
          <a:noFill/>
        </p:spPr>
        <p:txBody>
          <a:bodyPr wrap="square" rtlCol="0" anchor="b">
            <a:spAutoFit/>
          </a:bodyPr>
          <a:lstStyle/>
          <a:p>
            <a:r>
              <a:rPr lang="en-US" sz="1000" i="1" dirty="0">
                <a:solidFill>
                  <a:schemeClr val="tx1">
                    <a:lumMod val="50000"/>
                    <a:lumOff val="50000"/>
                  </a:schemeClr>
                </a:solidFill>
              </a:rPr>
              <a:t>Note: RMSE stands for Root Mean Squared Error </a:t>
            </a:r>
          </a:p>
        </p:txBody>
      </p:sp>
      <p:sp>
        <p:nvSpPr>
          <p:cNvPr id="4" name="5-Point Star 3">
            <a:extLst>
              <a:ext uri="{FF2B5EF4-FFF2-40B4-BE49-F238E27FC236}">
                <a16:creationId xmlns:a16="http://schemas.microsoft.com/office/drawing/2014/main" id="{94BD8F50-9CE8-4FE8-5964-FB4957C5816B}"/>
              </a:ext>
            </a:extLst>
          </p:cNvPr>
          <p:cNvSpPr/>
          <p:nvPr/>
        </p:nvSpPr>
        <p:spPr>
          <a:xfrm>
            <a:off x="8433957" y="4471750"/>
            <a:ext cx="365760" cy="365760"/>
          </a:xfrm>
          <a:prstGeom prst="star5">
            <a:avLst/>
          </a:prstGeom>
          <a:solidFill>
            <a:srgbClr val="FFFF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048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dissolv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4"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675D594-29B0-D814-02A3-399A5B3438BD}"/>
              </a:ext>
            </a:extLst>
          </p:cNvPr>
          <p:cNvSpPr>
            <a:spLocks noGrp="1"/>
          </p:cNvSpPr>
          <p:nvPr>
            <p:ph type="title"/>
          </p:nvPr>
        </p:nvSpPr>
        <p:spPr>
          <a:xfrm>
            <a:off x="1217944" y="543687"/>
            <a:ext cx="9756112" cy="1046868"/>
          </a:xfrm>
        </p:spPr>
        <p:txBody>
          <a:bodyPr anchor="ctr">
            <a:normAutofit/>
          </a:bodyPr>
          <a:lstStyle/>
          <a:p>
            <a:pPr algn="ctr"/>
            <a:r>
              <a:rPr lang="en-US" dirty="0"/>
              <a:t>Feature Importance</a:t>
            </a:r>
          </a:p>
        </p:txBody>
      </p:sp>
      <p:sp>
        <p:nvSpPr>
          <p:cNvPr id="26" name="Freeform: Shape 25">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A63FBD4B-B11F-9301-CFB8-CE5422FA1C80}"/>
              </a:ext>
            </a:extLst>
          </p:cNvPr>
          <p:cNvGraphicFramePr>
            <a:graphicFrameLocks noGrp="1"/>
          </p:cNvGraphicFramePr>
          <p:nvPr>
            <p:ph idx="1"/>
            <p:extLst>
              <p:ext uri="{D42A27DB-BD31-4B8C-83A1-F6EECF244321}">
                <p14:modId xmlns:p14="http://schemas.microsoft.com/office/powerpoint/2010/main" val="1359694451"/>
              </p:ext>
            </p:extLst>
          </p:nvPr>
        </p:nvGraphicFramePr>
        <p:xfrm>
          <a:off x="1217944" y="2319561"/>
          <a:ext cx="9756112" cy="3994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CF8C91B6-FAB5-13F8-3909-A81AE468148F}"/>
              </a:ext>
            </a:extLst>
          </p:cNvPr>
          <p:cNvSpPr txBox="1"/>
          <p:nvPr/>
        </p:nvSpPr>
        <p:spPr>
          <a:xfrm>
            <a:off x="336883" y="6611779"/>
            <a:ext cx="11726779" cy="246221"/>
          </a:xfrm>
          <a:prstGeom prst="rect">
            <a:avLst/>
          </a:prstGeom>
          <a:noFill/>
        </p:spPr>
        <p:txBody>
          <a:bodyPr wrap="square" rtlCol="0" anchor="b">
            <a:spAutoFit/>
          </a:bodyPr>
          <a:lstStyle/>
          <a:p>
            <a:r>
              <a:rPr lang="en-US" sz="1000" i="1" dirty="0">
                <a:solidFill>
                  <a:schemeClr val="tx1">
                    <a:lumMod val="50000"/>
                    <a:lumOff val="50000"/>
                  </a:schemeClr>
                </a:solidFill>
              </a:rPr>
              <a:t>* Specific physical attributes and skills in top 10 features are movement sprint speed, movement reactions, shooting, unique body type, dribbling, ball control skill and volleys attacking </a:t>
            </a:r>
          </a:p>
        </p:txBody>
      </p:sp>
    </p:spTree>
    <p:extLst>
      <p:ext uri="{BB962C8B-B14F-4D97-AF65-F5344CB8AC3E}">
        <p14:creationId xmlns:p14="http://schemas.microsoft.com/office/powerpoint/2010/main" val="2737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1" name="Freeform: Shape 7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2" name="Freeform: Shape 8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3" name="Freeform: Shape 8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4" name="Freeform: Shape 8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5" name="Freeform: Shape 8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6" name="Freeform: Shape 8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7" name="Freeform: Shape 9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8" name="Freeform: Shape 9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49" name="Rectangle 95">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0" name="Freeform: Shape 97">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Freeform: Shape 101">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 name="Picture 12" descr="Graphical user interface&#10;&#10;Description automatically generated">
            <a:extLst>
              <a:ext uri="{FF2B5EF4-FFF2-40B4-BE49-F238E27FC236}">
                <a16:creationId xmlns:a16="http://schemas.microsoft.com/office/drawing/2014/main" id="{A55B41B5-7484-54C7-2711-1EAC38A32012}"/>
              </a:ext>
            </a:extLst>
          </p:cNvPr>
          <p:cNvPicPr>
            <a:picLocks noChangeAspect="1"/>
          </p:cNvPicPr>
          <p:nvPr/>
        </p:nvPicPr>
        <p:blipFill>
          <a:blip r:embed="rId2"/>
          <a:stretch>
            <a:fillRect/>
          </a:stretch>
        </p:blipFill>
        <p:spPr>
          <a:xfrm>
            <a:off x="6302340" y="520050"/>
            <a:ext cx="5683319" cy="46725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3" name="Title 1">
            <a:extLst>
              <a:ext uri="{FF2B5EF4-FFF2-40B4-BE49-F238E27FC236}">
                <a16:creationId xmlns:a16="http://schemas.microsoft.com/office/drawing/2014/main" id="{5DAA7CF2-DFF9-7834-FF0E-7F0D16FEA1A4}"/>
              </a:ext>
            </a:extLst>
          </p:cNvPr>
          <p:cNvSpPr>
            <a:spLocks noGrp="1"/>
          </p:cNvSpPr>
          <p:nvPr>
            <p:ph type="title"/>
          </p:nvPr>
        </p:nvSpPr>
        <p:spPr>
          <a:xfrm>
            <a:off x="965929" y="520050"/>
            <a:ext cx="4269851" cy="1132217"/>
          </a:xfrm>
        </p:spPr>
        <p:txBody>
          <a:bodyPr vert="horz" lIns="109728" tIns="109728" rIns="109728" bIns="91440" rtlCol="0" anchor="ctr">
            <a:normAutofit/>
          </a:bodyPr>
          <a:lstStyle/>
          <a:p>
            <a:pPr algn="ctr"/>
            <a:r>
              <a:rPr lang="en-US" sz="2800" dirty="0"/>
              <a:t>Conclusion</a:t>
            </a:r>
          </a:p>
        </p:txBody>
      </p:sp>
      <p:sp>
        <p:nvSpPr>
          <p:cNvPr id="115" name="Content Placeholder 1029">
            <a:extLst>
              <a:ext uri="{FF2B5EF4-FFF2-40B4-BE49-F238E27FC236}">
                <a16:creationId xmlns:a16="http://schemas.microsoft.com/office/drawing/2014/main" id="{739394BE-831F-C107-4FD7-AD1123B1E392}"/>
              </a:ext>
            </a:extLst>
          </p:cNvPr>
          <p:cNvSpPr>
            <a:spLocks noGrp="1"/>
          </p:cNvSpPr>
          <p:nvPr>
            <p:ph idx="1"/>
          </p:nvPr>
        </p:nvSpPr>
        <p:spPr>
          <a:xfrm>
            <a:off x="536408" y="1704946"/>
            <a:ext cx="5298208" cy="4633004"/>
          </a:xfrm>
        </p:spPr>
        <p:txBody>
          <a:bodyPr anchor="t">
            <a:normAutofit/>
          </a:bodyPr>
          <a:lstStyle/>
          <a:p>
            <a:pPr algn="ctr"/>
            <a:r>
              <a:rPr lang="en-US" i="1" dirty="0"/>
              <a:t>“A player’s Market Value is an estimate of the amount for which a team can sell the player's contract to another team”.*</a:t>
            </a:r>
          </a:p>
          <a:p>
            <a:pPr algn="ctr"/>
            <a:r>
              <a:rPr lang="en-US" dirty="0"/>
              <a:t>Data-driven predictions will shed a light into the datasets of soccer players, enabling us to better understand what internal and external factors determine the Market Value of soccer players.</a:t>
            </a:r>
          </a:p>
        </p:txBody>
      </p:sp>
      <p:sp>
        <p:nvSpPr>
          <p:cNvPr id="117" name="TextBox 116">
            <a:extLst>
              <a:ext uri="{FF2B5EF4-FFF2-40B4-BE49-F238E27FC236}">
                <a16:creationId xmlns:a16="http://schemas.microsoft.com/office/drawing/2014/main" id="{9A21F487-DD45-1E2A-5D0B-1F8A40752485}"/>
              </a:ext>
            </a:extLst>
          </p:cNvPr>
          <p:cNvSpPr txBox="1"/>
          <p:nvPr/>
        </p:nvSpPr>
        <p:spPr>
          <a:xfrm>
            <a:off x="336883" y="6611779"/>
            <a:ext cx="11726779" cy="246221"/>
          </a:xfrm>
          <a:prstGeom prst="rect">
            <a:avLst/>
          </a:prstGeom>
          <a:noFill/>
        </p:spPr>
        <p:txBody>
          <a:bodyPr wrap="square" rtlCol="0" anchor="b">
            <a:spAutoFit/>
          </a:bodyPr>
          <a:lstStyle/>
          <a:p>
            <a:r>
              <a:rPr lang="en-US" sz="1000" i="1" dirty="0">
                <a:solidFill>
                  <a:schemeClr val="tx1">
                    <a:lumMod val="50000"/>
                    <a:lumOff val="50000"/>
                  </a:schemeClr>
                </a:solidFill>
              </a:rPr>
              <a:t>* Herm, </a:t>
            </a:r>
            <a:r>
              <a:rPr lang="en-US" sz="1000" i="1" dirty="0" err="1">
                <a:solidFill>
                  <a:schemeClr val="tx1">
                    <a:lumMod val="50000"/>
                    <a:lumOff val="50000"/>
                  </a:schemeClr>
                </a:solidFill>
              </a:rPr>
              <a:t>Callsen-Bracker</a:t>
            </a:r>
            <a:r>
              <a:rPr lang="en-US" sz="1000" i="1" dirty="0">
                <a:solidFill>
                  <a:schemeClr val="tx1">
                    <a:lumMod val="50000"/>
                    <a:lumOff val="50000"/>
                  </a:schemeClr>
                </a:solidFill>
              </a:rPr>
              <a:t>, &amp; Kreis, 2014</a:t>
            </a:r>
          </a:p>
        </p:txBody>
      </p:sp>
    </p:spTree>
    <p:extLst>
      <p:ext uri="{BB962C8B-B14F-4D97-AF65-F5344CB8AC3E}">
        <p14:creationId xmlns:p14="http://schemas.microsoft.com/office/powerpoint/2010/main" val="35479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15">
                                            <p:txEl>
                                              <p:pRg st="0" end="0"/>
                                            </p:txEl>
                                          </p:spTgt>
                                        </p:tgtEl>
                                        <p:attrNameLst>
                                          <p:attrName>style.visibility</p:attrName>
                                        </p:attrNameLst>
                                      </p:cBhvr>
                                      <p:to>
                                        <p:strVal val="visible"/>
                                      </p:to>
                                    </p:set>
                                    <p:animEffect transition="in" filter="randombar(horizontal)">
                                      <p:cBhvr>
                                        <p:cTn id="18" dur="500"/>
                                        <p:tgtEl>
                                          <p:spTgt spid="11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15">
                                            <p:txEl>
                                              <p:pRg st="1" end="1"/>
                                            </p:txEl>
                                          </p:spTgt>
                                        </p:tgtEl>
                                        <p:attrNameLst>
                                          <p:attrName>style.visibility</p:attrName>
                                        </p:attrNameLst>
                                      </p:cBhvr>
                                      <p:to>
                                        <p:strVal val="visible"/>
                                      </p:to>
                                    </p:set>
                                    <p:animEffect transition="in" filter="randombar(horizontal)">
                                      <p:cBhvr>
                                        <p:cTn id="23" dur="500"/>
                                        <p:tgtEl>
                                          <p:spTgt spid="1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3CD9866-CB14-4BC5-8C75-5867699EC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675D594-29B0-D814-02A3-399A5B3438BD}"/>
              </a:ext>
            </a:extLst>
          </p:cNvPr>
          <p:cNvSpPr>
            <a:spLocks noGrp="1"/>
          </p:cNvSpPr>
          <p:nvPr>
            <p:ph type="title"/>
          </p:nvPr>
        </p:nvSpPr>
        <p:spPr>
          <a:xfrm>
            <a:off x="1217943" y="5227473"/>
            <a:ext cx="9756112" cy="1046868"/>
          </a:xfrm>
        </p:spPr>
        <p:txBody>
          <a:bodyPr anchor="ctr">
            <a:normAutofit/>
          </a:bodyPr>
          <a:lstStyle/>
          <a:p>
            <a:pPr algn="ctr"/>
            <a:r>
              <a:rPr lang="en-US" dirty="0"/>
              <a:t>Next Steps</a:t>
            </a:r>
          </a:p>
        </p:txBody>
      </p:sp>
      <p:sp>
        <p:nvSpPr>
          <p:cNvPr id="39" name="Freeform: Shape 38">
            <a:extLst>
              <a:ext uri="{FF2B5EF4-FFF2-40B4-BE49-F238E27FC236}">
                <a16:creationId xmlns:a16="http://schemas.microsoft.com/office/drawing/2014/main" id="{47E4A749-53AD-4BEA-83B3-4B249058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88435" y="-3688281"/>
            <a:ext cx="4815131" cy="12191694"/>
          </a:xfrm>
          <a:custGeom>
            <a:avLst/>
            <a:gdLst>
              <a:gd name="connsiteX0" fmla="*/ 0 w 4815131"/>
              <a:gd name="connsiteY0" fmla="*/ 12191694 h 12191694"/>
              <a:gd name="connsiteX1" fmla="*/ 0 w 4815131"/>
              <a:gd name="connsiteY1" fmla="*/ 0 h 12191694"/>
              <a:gd name="connsiteX2" fmla="*/ 4133875 w 4815131"/>
              <a:gd name="connsiteY2" fmla="*/ 0 h 12191694"/>
              <a:gd name="connsiteX3" fmla="*/ 4233733 w 4815131"/>
              <a:gd name="connsiteY3" fmla="*/ 405214 h 12191694"/>
              <a:gd name="connsiteX4" fmla="*/ 4815131 w 4815131"/>
              <a:gd name="connsiteY4" fmla="*/ 6524671 h 12191694"/>
              <a:gd name="connsiteX5" fmla="*/ 3672285 w 4815131"/>
              <a:gd name="connsiteY5" fmla="*/ 12017160 h 12191694"/>
              <a:gd name="connsiteX6" fmla="*/ 3599462 w 4815131"/>
              <a:gd name="connsiteY6"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131" h="12191694">
                <a:moveTo>
                  <a:pt x="0" y="12191694"/>
                </a:moveTo>
                <a:lnTo>
                  <a:pt x="0" y="0"/>
                </a:lnTo>
                <a:lnTo>
                  <a:pt x="4133875" y="0"/>
                </a:lnTo>
                <a:lnTo>
                  <a:pt x="4233733" y="405214"/>
                </a:lnTo>
                <a:cubicBezTo>
                  <a:pt x="4611549" y="2048162"/>
                  <a:pt x="4815131" y="4186552"/>
                  <a:pt x="4815131" y="6524671"/>
                </a:cubicBezTo>
                <a:cubicBezTo>
                  <a:pt x="4815131" y="9148090"/>
                  <a:pt x="4281321" y="10555570"/>
                  <a:pt x="3672285" y="12017160"/>
                </a:cubicBezTo>
                <a:lnTo>
                  <a:pt x="3599462" y="12191694"/>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91218" y="-1739015"/>
            <a:ext cx="1209563"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4576" y="-2058232"/>
            <a:ext cx="1102849"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DB46A97D-595D-F12E-1DD8-441C395C5CF9}"/>
              </a:ext>
            </a:extLst>
          </p:cNvPr>
          <p:cNvGraphicFramePr>
            <a:graphicFrameLocks noGrp="1"/>
          </p:cNvGraphicFramePr>
          <p:nvPr>
            <p:ph idx="1"/>
            <p:extLst>
              <p:ext uri="{D42A27DB-BD31-4B8C-83A1-F6EECF244321}">
                <p14:modId xmlns:p14="http://schemas.microsoft.com/office/powerpoint/2010/main" val="841421850"/>
              </p:ext>
            </p:extLst>
          </p:nvPr>
        </p:nvGraphicFramePr>
        <p:xfrm>
          <a:off x="1711325" y="971550"/>
          <a:ext cx="876935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179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46">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9" name="Freeform: Shape 48">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3" name="Rectangle 5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55" name="Group 54">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56" name="Freeform: Shape 55">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9" name="Freeform: Shape 58">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0C892740-838D-05AF-D734-969BA28E0815}"/>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a:solidFill>
                  <a:schemeClr val="tx1">
                    <a:lumMod val="85000"/>
                    <a:lumOff val="15000"/>
                  </a:schemeClr>
                </a:solidFill>
              </a:rPr>
              <a:t>Thank You</a:t>
            </a:r>
            <a:endParaRPr lang="en-US" sz="7200" dirty="0">
              <a:solidFill>
                <a:schemeClr val="tx1">
                  <a:lumMod val="85000"/>
                  <a:lumOff val="15000"/>
                </a:schemeClr>
              </a:solidFill>
            </a:endParaRPr>
          </a:p>
        </p:txBody>
      </p:sp>
    </p:spTree>
    <p:extLst>
      <p:ext uri="{BB962C8B-B14F-4D97-AF65-F5344CB8AC3E}">
        <p14:creationId xmlns:p14="http://schemas.microsoft.com/office/powerpoint/2010/main" val="153390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LinesVTI">
  <a:themeElements>
    <a:clrScheme name="AnalogousFromDarkSeedLeftStep">
      <a:dk1>
        <a:srgbClr val="000000"/>
      </a:dk1>
      <a:lt1>
        <a:srgbClr val="FFFFFF"/>
      </a:lt1>
      <a:dk2>
        <a:srgbClr val="1B252F"/>
      </a:dk2>
      <a:lt2>
        <a:srgbClr val="F0F3F1"/>
      </a:lt2>
      <a:accent1>
        <a:srgbClr val="C34DAD"/>
      </a:accent1>
      <a:accent2>
        <a:srgbClr val="963BB1"/>
      </a:accent2>
      <a:accent3>
        <a:srgbClr val="764DC3"/>
      </a:accent3>
      <a:accent4>
        <a:srgbClr val="3E46B3"/>
      </a:accent4>
      <a:accent5>
        <a:srgbClr val="4D86C3"/>
      </a:accent5>
      <a:accent6>
        <a:srgbClr val="3BA5B1"/>
      </a:accent6>
      <a:hlink>
        <a:srgbClr val="3F67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92</TotalTime>
  <Words>449</Words>
  <Application>Microsoft Macintosh PowerPoint</Application>
  <PresentationFormat>Widescreen</PresentationFormat>
  <Paragraphs>49</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Meiryo</vt:lpstr>
      <vt:lpstr>Arial</vt:lpstr>
      <vt:lpstr>Corbel</vt:lpstr>
      <vt:lpstr>Wingdings</vt:lpstr>
      <vt:lpstr>SketchLinesVTI</vt:lpstr>
      <vt:lpstr>Predicting Market Value of  FIFA Soccer Players</vt:lpstr>
      <vt:lpstr>Overview</vt:lpstr>
      <vt:lpstr>Our Approach</vt:lpstr>
      <vt:lpstr>Linear Regression</vt:lpstr>
      <vt:lpstr>Machine Learning Regression</vt:lpstr>
      <vt:lpstr>Feature Importance</vt:lpstr>
      <vt:lpstr>Conclusion</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 L</dc:creator>
  <cp:lastModifiedBy>C L</cp:lastModifiedBy>
  <cp:revision>9</cp:revision>
  <dcterms:created xsi:type="dcterms:W3CDTF">2022-05-02T01:40:41Z</dcterms:created>
  <dcterms:modified xsi:type="dcterms:W3CDTF">2022-05-02T13:57:37Z</dcterms:modified>
</cp:coreProperties>
</file>